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8" r:id="rId21"/>
    <p:sldId id="279" r:id="rId22"/>
    <p:sldId id="280" r:id="rId23"/>
    <p:sldId id="282" r:id="rId24"/>
    <p:sldId id="283" r:id="rId25"/>
    <p:sldId id="286" r:id="rId26"/>
    <p:sldId id="288" r:id="rId27"/>
    <p:sldId id="289" r:id="rId28"/>
    <p:sldId id="290" r:id="rId2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A61B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134F5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A61B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A61B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2975" y="66525"/>
            <a:ext cx="348618" cy="3579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103309"/>
            <a:ext cx="283210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A61B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8479" y="1481573"/>
            <a:ext cx="7787040" cy="2437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134F5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444" y="878584"/>
            <a:ext cx="7345680" cy="167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spc="150" dirty="0"/>
              <a:t>Capstone</a:t>
            </a:r>
            <a:r>
              <a:rPr sz="4200" spc="-65" dirty="0"/>
              <a:t> </a:t>
            </a:r>
            <a:r>
              <a:rPr sz="4200" spc="95" dirty="0"/>
              <a:t>Project</a:t>
            </a:r>
            <a:r>
              <a:rPr sz="4200" spc="-60" dirty="0"/>
              <a:t> </a:t>
            </a:r>
            <a:r>
              <a:rPr sz="4200" spc="-190" dirty="0"/>
              <a:t>-</a:t>
            </a:r>
            <a:r>
              <a:rPr sz="4200" spc="-60" dirty="0"/>
              <a:t> </a:t>
            </a:r>
            <a:r>
              <a:rPr sz="4200" spc="215" dirty="0"/>
              <a:t>4</a:t>
            </a:r>
            <a:endParaRPr sz="4200"/>
          </a:p>
          <a:p>
            <a:pPr marL="12065" marR="5080" algn="ctr">
              <a:lnSpc>
                <a:spcPct val="100000"/>
              </a:lnSpc>
              <a:spcBef>
                <a:spcPts val="35"/>
              </a:spcBef>
            </a:pPr>
            <a:r>
              <a:rPr sz="3300" spc="25" dirty="0">
                <a:solidFill>
                  <a:srgbClr val="134F5C"/>
                </a:solidFill>
              </a:rPr>
              <a:t>NETFLIX</a:t>
            </a:r>
            <a:r>
              <a:rPr sz="3300" spc="-45" dirty="0">
                <a:solidFill>
                  <a:srgbClr val="134F5C"/>
                </a:solidFill>
              </a:rPr>
              <a:t> </a:t>
            </a:r>
            <a:r>
              <a:rPr sz="3300" spc="40" dirty="0">
                <a:solidFill>
                  <a:srgbClr val="134F5C"/>
                </a:solidFill>
              </a:rPr>
              <a:t>MOVIES</a:t>
            </a:r>
            <a:r>
              <a:rPr sz="3300" spc="-45" dirty="0">
                <a:solidFill>
                  <a:srgbClr val="134F5C"/>
                </a:solidFill>
              </a:rPr>
              <a:t> </a:t>
            </a:r>
            <a:r>
              <a:rPr sz="3300" spc="204" dirty="0">
                <a:solidFill>
                  <a:srgbClr val="134F5C"/>
                </a:solidFill>
              </a:rPr>
              <a:t>AND</a:t>
            </a:r>
            <a:r>
              <a:rPr sz="3300" spc="-45" dirty="0">
                <a:solidFill>
                  <a:srgbClr val="134F5C"/>
                </a:solidFill>
              </a:rPr>
              <a:t> </a:t>
            </a:r>
            <a:r>
              <a:rPr sz="3300" spc="100" dirty="0">
                <a:solidFill>
                  <a:srgbClr val="134F5C"/>
                </a:solidFill>
              </a:rPr>
              <a:t>TV</a:t>
            </a:r>
            <a:r>
              <a:rPr sz="3300" spc="-40" dirty="0">
                <a:solidFill>
                  <a:srgbClr val="134F5C"/>
                </a:solidFill>
              </a:rPr>
              <a:t> </a:t>
            </a:r>
            <a:r>
              <a:rPr sz="3300" spc="145" dirty="0">
                <a:solidFill>
                  <a:srgbClr val="134F5C"/>
                </a:solidFill>
              </a:rPr>
              <a:t>SHOWS </a:t>
            </a:r>
            <a:r>
              <a:rPr sz="3300" spc="-955" dirty="0">
                <a:solidFill>
                  <a:srgbClr val="134F5C"/>
                </a:solidFill>
              </a:rPr>
              <a:t> </a:t>
            </a:r>
            <a:r>
              <a:rPr sz="3300" spc="35" dirty="0">
                <a:solidFill>
                  <a:srgbClr val="134F5C"/>
                </a:solidFill>
              </a:rPr>
              <a:t>CLUSTERING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3201727" y="3082288"/>
            <a:ext cx="2621280" cy="1336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sz="2400" b="1" u="heavy" spc="50" dirty="0">
                <a:solidFill>
                  <a:srgbClr val="134F5C"/>
                </a:solidFill>
                <a:uFill>
                  <a:solidFill>
                    <a:srgbClr val="134F5C"/>
                  </a:solidFill>
                </a:uFill>
                <a:latin typeface="Tahoma"/>
                <a:cs typeface="Tahoma"/>
              </a:rPr>
              <a:t>Team</a:t>
            </a:r>
            <a:r>
              <a:rPr sz="2400" b="1" u="heavy" spc="-60" dirty="0">
                <a:solidFill>
                  <a:srgbClr val="134F5C"/>
                </a:solidFill>
                <a:uFill>
                  <a:solidFill>
                    <a:srgbClr val="134F5C"/>
                  </a:solidFill>
                </a:uFill>
                <a:latin typeface="Tahoma"/>
                <a:cs typeface="Tahoma"/>
              </a:rPr>
              <a:t> </a:t>
            </a:r>
            <a:r>
              <a:rPr sz="2400" b="1" u="heavy" spc="100" dirty="0">
                <a:solidFill>
                  <a:srgbClr val="134F5C"/>
                </a:solidFill>
                <a:uFill>
                  <a:solidFill>
                    <a:srgbClr val="134F5C"/>
                  </a:solidFill>
                </a:uFill>
                <a:latin typeface="Tahoma"/>
                <a:cs typeface="Tahoma"/>
              </a:rPr>
              <a:t>Members</a:t>
            </a:r>
            <a:endParaRPr sz="2400" dirty="0">
              <a:latin typeface="Tahoma"/>
              <a:cs typeface="Tahoma"/>
            </a:endParaRPr>
          </a:p>
          <a:p>
            <a:pPr marL="466725" marR="5080" indent="-454659" algn="ctr">
              <a:lnSpc>
                <a:spcPct val="100000"/>
              </a:lnSpc>
              <a:spcBef>
                <a:spcPts val="25"/>
              </a:spcBef>
            </a:pPr>
            <a:endParaRPr lang="en-US" sz="1600" spc="35" dirty="0">
              <a:solidFill>
                <a:srgbClr val="134F5C"/>
              </a:solidFill>
              <a:latin typeface="Tahoma"/>
              <a:cs typeface="Tahoma"/>
            </a:endParaRPr>
          </a:p>
          <a:p>
            <a:pPr marL="466725" marR="5080" indent="-454659" algn="ctr">
              <a:lnSpc>
                <a:spcPct val="100000"/>
              </a:lnSpc>
              <a:spcBef>
                <a:spcPts val="25"/>
              </a:spcBef>
            </a:pPr>
            <a:r>
              <a:rPr lang="en-US" sz="1600" spc="35" dirty="0">
                <a:solidFill>
                  <a:srgbClr val="134F5C"/>
                </a:solidFill>
                <a:latin typeface="Tahoma"/>
                <a:cs typeface="Tahoma"/>
              </a:rPr>
              <a:t>SAAQUIB MUSTAFA</a:t>
            </a:r>
          </a:p>
          <a:p>
            <a:pPr marL="466725" marR="5080" indent="-454659" algn="ctr">
              <a:lnSpc>
                <a:spcPct val="100000"/>
              </a:lnSpc>
              <a:spcBef>
                <a:spcPts val="25"/>
              </a:spcBef>
            </a:pPr>
            <a:r>
              <a:rPr lang="en-US" sz="1600" spc="35" dirty="0">
                <a:solidFill>
                  <a:srgbClr val="134F5C"/>
                </a:solidFill>
                <a:latin typeface="Tahoma"/>
                <a:cs typeface="Tahoma"/>
              </a:rPr>
              <a:t>SAHIL KOLAMBKAR</a:t>
            </a:r>
          </a:p>
          <a:p>
            <a:pPr marL="466725" marR="5080" indent="-454659"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895350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RATINGS</a:t>
            </a:r>
            <a:r>
              <a:rPr spc="-60" dirty="0"/>
              <a:t> </a:t>
            </a:r>
            <a:r>
              <a:rPr spc="165" dirty="0"/>
              <a:t>ON</a:t>
            </a:r>
            <a:r>
              <a:rPr spc="-55" dirty="0"/>
              <a:t> </a:t>
            </a:r>
            <a:r>
              <a:rPr spc="25" dirty="0"/>
              <a:t>NETFLIX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23" y="1885950"/>
            <a:ext cx="3886200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50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5" dirty="0">
                <a:solidFill>
                  <a:srgbClr val="134F5C"/>
                </a:solidFill>
                <a:latin typeface="Verdana"/>
                <a:cs typeface="Verdana"/>
              </a:rPr>
              <a:t>largest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40" dirty="0">
                <a:solidFill>
                  <a:srgbClr val="134F5C"/>
                </a:solidFill>
                <a:latin typeface="Verdana"/>
                <a:cs typeface="Verdana"/>
              </a:rPr>
              <a:t>count</a:t>
            </a:r>
            <a:r>
              <a:rPr lang="en-US"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5" dirty="0">
                <a:solidFill>
                  <a:srgbClr val="134F5C"/>
                </a:solidFill>
                <a:latin typeface="Verdana"/>
                <a:cs typeface="Verdana"/>
              </a:rPr>
              <a:t>of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5" dirty="0">
                <a:solidFill>
                  <a:srgbClr val="134F5C"/>
                </a:solidFill>
                <a:latin typeface="Verdana"/>
                <a:cs typeface="Verdana"/>
              </a:rPr>
              <a:t>Netﬂix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30" dirty="0">
                <a:solidFill>
                  <a:srgbClr val="134F5C"/>
                </a:solidFill>
                <a:latin typeface="Verdana"/>
                <a:cs typeface="Verdana"/>
              </a:rPr>
              <a:t>content</a:t>
            </a:r>
            <a:r>
              <a:rPr lang="en-US"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30" dirty="0">
                <a:solidFill>
                  <a:srgbClr val="134F5C"/>
                </a:solidFill>
                <a:latin typeface="Verdana"/>
                <a:cs typeface="Verdana"/>
              </a:rPr>
              <a:t>is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50" dirty="0">
                <a:solidFill>
                  <a:srgbClr val="134F5C"/>
                </a:solidFill>
                <a:latin typeface="Verdana"/>
                <a:cs typeface="Verdana"/>
              </a:rPr>
              <a:t>made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40" dirty="0">
                <a:solidFill>
                  <a:srgbClr val="134F5C"/>
                </a:solidFill>
                <a:latin typeface="Verdana"/>
                <a:cs typeface="Verdana"/>
              </a:rPr>
              <a:t>with</a:t>
            </a:r>
            <a:r>
              <a:rPr lang="en-US"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2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114" dirty="0">
                <a:solidFill>
                  <a:srgbClr val="134F5C"/>
                </a:solidFill>
                <a:latin typeface="Verdana"/>
                <a:cs typeface="Verdana"/>
              </a:rPr>
              <a:t>“TV-14”</a:t>
            </a:r>
            <a:r>
              <a:rPr lang="en-US"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30" dirty="0">
                <a:solidFill>
                  <a:srgbClr val="134F5C"/>
                </a:solidFill>
                <a:latin typeface="Verdana"/>
                <a:cs typeface="Verdana"/>
              </a:rPr>
              <a:t>rating.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55" dirty="0">
                <a:solidFill>
                  <a:srgbClr val="134F5C"/>
                </a:solidFill>
                <a:latin typeface="Verdana"/>
                <a:cs typeface="Verdana"/>
              </a:rPr>
              <a:t>But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3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lang="en-US"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5" dirty="0">
                <a:solidFill>
                  <a:srgbClr val="134F5C"/>
                </a:solidFill>
                <a:latin typeface="Verdana"/>
                <a:cs typeface="Verdana"/>
              </a:rPr>
              <a:t>largest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40" dirty="0">
                <a:solidFill>
                  <a:srgbClr val="134F5C"/>
                </a:solidFill>
                <a:latin typeface="Verdana"/>
                <a:cs typeface="Verdana"/>
              </a:rPr>
              <a:t>count </a:t>
            </a:r>
            <a:r>
              <a:rPr lang="en-US" sz="1500" spc="-509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5" dirty="0">
                <a:solidFill>
                  <a:srgbClr val="134F5C"/>
                </a:solidFill>
                <a:latin typeface="Verdana"/>
                <a:cs typeface="Verdana"/>
              </a:rPr>
              <a:t>of </a:t>
            </a:r>
            <a:r>
              <a:rPr lang="en-US" sz="1500" spc="-30" dirty="0">
                <a:solidFill>
                  <a:srgbClr val="134F5C"/>
                </a:solidFill>
                <a:latin typeface="Verdana"/>
                <a:cs typeface="Verdana"/>
              </a:rPr>
              <a:t>TV </a:t>
            </a:r>
            <a:r>
              <a:rPr lang="en-US" sz="1500" spc="10" dirty="0">
                <a:solidFill>
                  <a:srgbClr val="134F5C"/>
                </a:solidFill>
                <a:latin typeface="Verdana"/>
                <a:cs typeface="Verdana"/>
              </a:rPr>
              <a:t>shows </a:t>
            </a:r>
            <a:r>
              <a:rPr lang="en-US" sz="1500" spc="-30" dirty="0">
                <a:solidFill>
                  <a:srgbClr val="134F5C"/>
                </a:solidFill>
                <a:latin typeface="Verdana"/>
                <a:cs typeface="Verdana"/>
              </a:rPr>
              <a:t>is </a:t>
            </a:r>
            <a:r>
              <a:rPr lang="en-US" sz="1500" spc="50" dirty="0">
                <a:solidFill>
                  <a:srgbClr val="134F5C"/>
                </a:solidFill>
                <a:latin typeface="Verdana"/>
                <a:cs typeface="Verdana"/>
              </a:rPr>
              <a:t>made </a:t>
            </a:r>
            <a:r>
              <a:rPr lang="en-US" sz="1500" spc="40" dirty="0">
                <a:solidFill>
                  <a:srgbClr val="134F5C"/>
                </a:solidFill>
                <a:latin typeface="Verdana"/>
                <a:cs typeface="Verdana"/>
              </a:rPr>
              <a:t>with </a:t>
            </a:r>
            <a:r>
              <a:rPr lang="en-US" sz="1500" spc="-20" dirty="0">
                <a:solidFill>
                  <a:srgbClr val="134F5C"/>
                </a:solidFill>
                <a:latin typeface="Verdana"/>
                <a:cs typeface="Verdana"/>
              </a:rPr>
              <a:t>a </a:t>
            </a:r>
            <a:r>
              <a:rPr lang="en-US" sz="1500" spc="-35" dirty="0">
                <a:solidFill>
                  <a:srgbClr val="134F5C"/>
                </a:solidFill>
                <a:latin typeface="Verdana"/>
                <a:cs typeface="Verdana"/>
              </a:rPr>
              <a:t>“TV-MA” </a:t>
            </a:r>
            <a:r>
              <a:rPr lang="en-US" sz="1500" spc="-30" dirty="0">
                <a:solidFill>
                  <a:srgbClr val="134F5C"/>
                </a:solidFill>
                <a:latin typeface="Verdana"/>
                <a:cs typeface="Verdana"/>
              </a:rPr>
              <a:t>rating(“TV-MA” is </a:t>
            </a:r>
            <a:r>
              <a:rPr lang="en-US" sz="1500" spc="-20" dirty="0">
                <a:solidFill>
                  <a:srgbClr val="134F5C"/>
                </a:solidFill>
                <a:latin typeface="Verdana"/>
                <a:cs typeface="Verdana"/>
              </a:rPr>
              <a:t>a </a:t>
            </a:r>
            <a:r>
              <a:rPr lang="en-US" sz="1500" spc="5" dirty="0">
                <a:solidFill>
                  <a:srgbClr val="134F5C"/>
                </a:solidFill>
                <a:latin typeface="Verdana"/>
                <a:cs typeface="Verdana"/>
              </a:rPr>
              <a:t>rating </a:t>
            </a:r>
            <a:r>
              <a:rPr lang="en-US" sz="1500" spc="15" dirty="0">
                <a:solidFill>
                  <a:srgbClr val="134F5C"/>
                </a:solidFill>
                <a:latin typeface="Verdana"/>
                <a:cs typeface="Verdana"/>
              </a:rPr>
              <a:t>assigned </a:t>
            </a:r>
            <a:r>
              <a:rPr lang="en-US" sz="1500" spc="-10" dirty="0">
                <a:solidFill>
                  <a:srgbClr val="134F5C"/>
                </a:solidFill>
                <a:latin typeface="Verdana"/>
                <a:cs typeface="Verdana"/>
              </a:rPr>
              <a:t>by </a:t>
            </a:r>
            <a:r>
              <a:rPr lang="en-US" sz="1500" spc="30" dirty="0">
                <a:solidFill>
                  <a:srgbClr val="134F5C"/>
                </a:solidFill>
                <a:latin typeface="Verdana"/>
                <a:cs typeface="Verdana"/>
              </a:rPr>
              <a:t>the </a:t>
            </a:r>
            <a:r>
              <a:rPr lang="en-US" sz="1500" spc="-30" dirty="0">
                <a:solidFill>
                  <a:srgbClr val="134F5C"/>
                </a:solidFill>
                <a:latin typeface="Verdana"/>
                <a:cs typeface="Verdana"/>
              </a:rPr>
              <a:t>TV </a:t>
            </a:r>
            <a:r>
              <a:rPr lang="en-US" sz="1500" spc="-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15" dirty="0">
                <a:solidFill>
                  <a:srgbClr val="134F5C"/>
                </a:solidFill>
                <a:latin typeface="Verdana"/>
                <a:cs typeface="Verdana"/>
              </a:rPr>
              <a:t>Parental</a:t>
            </a:r>
            <a:r>
              <a:rPr lang="en-US"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15" dirty="0">
                <a:solidFill>
                  <a:srgbClr val="134F5C"/>
                </a:solidFill>
                <a:latin typeface="Verdana"/>
                <a:cs typeface="Verdana"/>
              </a:rPr>
              <a:t>Guidelines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5" dirty="0">
                <a:solidFill>
                  <a:srgbClr val="134F5C"/>
                </a:solidFill>
                <a:latin typeface="Verdana"/>
                <a:cs typeface="Verdana"/>
              </a:rPr>
              <a:t>to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2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lang="en-US"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10" dirty="0">
                <a:solidFill>
                  <a:srgbClr val="134F5C"/>
                </a:solidFill>
                <a:latin typeface="Verdana"/>
                <a:cs typeface="Verdana"/>
              </a:rPr>
              <a:t>television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20" dirty="0">
                <a:solidFill>
                  <a:srgbClr val="134F5C"/>
                </a:solidFill>
                <a:latin typeface="Verdana"/>
                <a:cs typeface="Verdana"/>
              </a:rPr>
              <a:t>program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35" dirty="0">
                <a:solidFill>
                  <a:srgbClr val="134F5C"/>
                </a:solidFill>
                <a:latin typeface="Verdana"/>
                <a:cs typeface="Verdana"/>
              </a:rPr>
              <a:t>designed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15" dirty="0">
                <a:solidFill>
                  <a:srgbClr val="134F5C"/>
                </a:solidFill>
                <a:latin typeface="Verdana"/>
                <a:cs typeface="Verdana"/>
              </a:rPr>
              <a:t>for</a:t>
            </a:r>
            <a:r>
              <a:rPr lang="en-US"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20" dirty="0">
                <a:solidFill>
                  <a:srgbClr val="134F5C"/>
                </a:solidFill>
                <a:latin typeface="Verdana"/>
                <a:cs typeface="Verdana"/>
              </a:rPr>
              <a:t>mature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20" dirty="0">
                <a:solidFill>
                  <a:srgbClr val="134F5C"/>
                </a:solidFill>
                <a:latin typeface="Verdana"/>
                <a:cs typeface="Verdana"/>
              </a:rPr>
              <a:t>audiences</a:t>
            </a:r>
            <a:r>
              <a:rPr lang="en-US"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spc="-70" dirty="0">
                <a:solidFill>
                  <a:srgbClr val="134F5C"/>
                </a:solidFill>
                <a:latin typeface="Verdana"/>
                <a:cs typeface="Verdana"/>
              </a:rPr>
              <a:t>only).</a:t>
            </a:r>
            <a:endParaRPr lang="en-US" sz="15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500" dirty="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FECD9-4E23-7E56-6968-3FF49DC79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05" y="622605"/>
            <a:ext cx="4398995" cy="4398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316107"/>
            <a:ext cx="747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/>
              <a:t>RATING</a:t>
            </a:r>
            <a:r>
              <a:rPr sz="2400" spc="-30" dirty="0"/>
              <a:t> </a:t>
            </a:r>
            <a:r>
              <a:rPr sz="2400" dirty="0"/>
              <a:t>ANALYSIS</a:t>
            </a:r>
            <a:r>
              <a:rPr sz="2400" spc="-30" dirty="0"/>
              <a:t> </a:t>
            </a:r>
            <a:r>
              <a:rPr sz="2400" spc="130" dirty="0"/>
              <a:t>ON</a:t>
            </a:r>
            <a:r>
              <a:rPr sz="2400" spc="-25" dirty="0"/>
              <a:t> </a:t>
            </a:r>
            <a:r>
              <a:rPr sz="2400" spc="20" dirty="0"/>
              <a:t>NETFLIX</a:t>
            </a:r>
            <a:r>
              <a:rPr sz="2400" spc="-30" dirty="0"/>
              <a:t> </a:t>
            </a:r>
            <a:r>
              <a:rPr sz="2400" spc="-25" dirty="0"/>
              <a:t>TITLES </a:t>
            </a:r>
            <a:r>
              <a:rPr sz="2400" spc="80" dirty="0"/>
              <a:t>BY</a:t>
            </a:r>
            <a:r>
              <a:rPr sz="2400" spc="-30" dirty="0"/>
              <a:t> </a:t>
            </a:r>
            <a:r>
              <a:rPr sz="2400" spc="65" dirty="0"/>
              <a:t>TYPE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45138" y="4262289"/>
            <a:ext cx="7865109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315" marR="5080" indent="-2762250">
              <a:lnSpc>
                <a:spcPct val="114999"/>
              </a:lnSpc>
              <a:spcBef>
                <a:spcPts val="100"/>
              </a:spcBef>
            </a:pP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Mature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20" dirty="0">
                <a:solidFill>
                  <a:srgbClr val="134F5C"/>
                </a:solidFill>
                <a:latin typeface="Verdana"/>
                <a:cs typeface="Verdana"/>
              </a:rPr>
              <a:t>audiences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5" dirty="0">
                <a:solidFill>
                  <a:srgbClr val="134F5C"/>
                </a:solidFill>
                <a:latin typeface="Verdana"/>
                <a:cs typeface="Verdana"/>
              </a:rPr>
              <a:t>have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25" dirty="0">
                <a:solidFill>
                  <a:srgbClr val="134F5C"/>
                </a:solidFill>
                <a:latin typeface="Verdana"/>
                <a:cs typeface="Verdana"/>
              </a:rPr>
              <a:t>more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Movies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content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dirty="0">
                <a:solidFill>
                  <a:srgbClr val="134F5C"/>
                </a:solidFill>
                <a:latin typeface="Verdana"/>
                <a:cs typeface="Verdana"/>
              </a:rPr>
              <a:t>whereas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younger(below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245" dirty="0">
                <a:solidFill>
                  <a:srgbClr val="134F5C"/>
                </a:solidFill>
                <a:latin typeface="Verdana"/>
                <a:cs typeface="Verdana"/>
              </a:rPr>
              <a:t>17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134F5C"/>
                </a:solidFill>
                <a:latin typeface="Verdana"/>
                <a:cs typeface="Verdana"/>
              </a:rPr>
              <a:t>age)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5" dirty="0">
                <a:solidFill>
                  <a:srgbClr val="134F5C"/>
                </a:solidFill>
                <a:latin typeface="Verdana"/>
                <a:cs typeface="Verdana"/>
              </a:rPr>
              <a:t>have </a:t>
            </a:r>
            <a:r>
              <a:rPr sz="1500" spc="-509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45" dirty="0">
                <a:solidFill>
                  <a:srgbClr val="134F5C"/>
                </a:solidFill>
                <a:latin typeface="Verdana"/>
                <a:cs typeface="Verdana"/>
              </a:rPr>
              <a:t>mo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5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7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500" spc="20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Sh</a:t>
            </a:r>
            <a:r>
              <a:rPr sz="1500" spc="-30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500" spc="80" dirty="0">
                <a:solidFill>
                  <a:srgbClr val="134F5C"/>
                </a:solidFill>
                <a:latin typeface="Verdana"/>
                <a:cs typeface="Verdana"/>
              </a:rPr>
              <a:t>w</a:t>
            </a:r>
            <a:r>
              <a:rPr sz="1500" spc="-50" dirty="0">
                <a:solidFill>
                  <a:srgbClr val="134F5C"/>
                </a:solidFill>
                <a:latin typeface="Verdana"/>
                <a:cs typeface="Verdana"/>
              </a:rPr>
              <a:t>s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4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500" spc="40" dirty="0">
                <a:solidFill>
                  <a:srgbClr val="134F5C"/>
                </a:solidFill>
                <a:latin typeface="Verdana"/>
                <a:cs typeface="Verdana"/>
              </a:rPr>
              <a:t>on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500" spc="35" dirty="0">
                <a:solidFill>
                  <a:srgbClr val="134F5C"/>
                </a:solidFill>
                <a:latin typeface="Verdana"/>
                <a:cs typeface="Verdana"/>
              </a:rPr>
              <a:t>en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500" spc="-229" dirty="0">
                <a:solidFill>
                  <a:srgbClr val="134F5C"/>
                </a:solidFill>
                <a:latin typeface="Verdana"/>
                <a:cs typeface="Verdana"/>
              </a:rPr>
              <a:t>.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9BF2A2-0C05-B7C7-A623-C2E23D2F7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2" y="874225"/>
            <a:ext cx="8606876" cy="3395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800" y="374484"/>
            <a:ext cx="77819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00" dirty="0"/>
              <a:t>CONTENT</a:t>
            </a:r>
            <a:r>
              <a:rPr sz="2700" spc="-40" dirty="0"/>
              <a:t> </a:t>
            </a:r>
            <a:r>
              <a:rPr sz="2700" spc="185" dirty="0"/>
              <a:t>ADDED</a:t>
            </a:r>
            <a:r>
              <a:rPr sz="2700" spc="-40" dirty="0"/>
              <a:t> </a:t>
            </a:r>
            <a:r>
              <a:rPr sz="2700" spc="160" dirty="0"/>
              <a:t>EACH</a:t>
            </a:r>
            <a:r>
              <a:rPr sz="2700" spc="-40" dirty="0"/>
              <a:t> </a:t>
            </a:r>
            <a:r>
              <a:rPr sz="2700" spc="5" dirty="0"/>
              <a:t>YEARLY,</a:t>
            </a:r>
            <a:r>
              <a:rPr sz="2700" spc="-35" dirty="0"/>
              <a:t> </a:t>
            </a:r>
            <a:r>
              <a:rPr sz="2700" spc="70" dirty="0"/>
              <a:t>MONTHLY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98262" y="4156915"/>
            <a:ext cx="7170420" cy="81406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370"/>
              </a:spcBef>
              <a:buFont typeface="Microsoft Sans Serif"/>
              <a:buChar char="●"/>
              <a:tabLst>
                <a:tab pos="356235" algn="l"/>
                <a:tab pos="356870" algn="l"/>
              </a:tabLst>
            </a:pPr>
            <a:r>
              <a:rPr sz="150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25" dirty="0">
                <a:solidFill>
                  <a:srgbClr val="134F5C"/>
                </a:solidFill>
                <a:latin typeface="Verdana"/>
                <a:cs typeface="Verdana"/>
              </a:rPr>
              <a:t>popular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15" dirty="0">
                <a:solidFill>
                  <a:srgbClr val="134F5C"/>
                </a:solidFill>
                <a:latin typeface="Verdana"/>
                <a:cs typeface="Verdana"/>
              </a:rPr>
              <a:t>streaming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15" dirty="0">
                <a:solidFill>
                  <a:srgbClr val="134F5C"/>
                </a:solidFill>
                <a:latin typeface="Verdana"/>
                <a:cs typeface="Verdana"/>
              </a:rPr>
              <a:t>platform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dirty="0">
                <a:solidFill>
                  <a:srgbClr val="134F5C"/>
                </a:solidFill>
                <a:latin typeface="Verdana"/>
                <a:cs typeface="Verdana"/>
              </a:rPr>
              <a:t>started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40" dirty="0">
                <a:solidFill>
                  <a:srgbClr val="134F5C"/>
                </a:solidFill>
                <a:latin typeface="Verdana"/>
                <a:cs typeface="Verdana"/>
              </a:rPr>
              <a:t>gaining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traction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5" dirty="0">
                <a:solidFill>
                  <a:srgbClr val="134F5C"/>
                </a:solidFill>
                <a:latin typeface="Verdana"/>
                <a:cs typeface="Verdana"/>
              </a:rPr>
              <a:t>after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b="1" spc="-75" dirty="0">
                <a:solidFill>
                  <a:srgbClr val="134F5C"/>
                </a:solidFill>
                <a:latin typeface="Tahoma"/>
                <a:cs typeface="Tahoma"/>
              </a:rPr>
              <a:t>2014.</a:t>
            </a:r>
            <a:endParaRPr sz="1500" dirty="0">
              <a:latin typeface="Tahoma"/>
              <a:cs typeface="Tahoma"/>
            </a:endParaRPr>
          </a:p>
          <a:p>
            <a:pPr marL="356235" marR="5080" indent="-344170">
              <a:lnSpc>
                <a:spcPct val="114999"/>
              </a:lnSpc>
              <a:buFont typeface="Microsoft Sans Serif"/>
              <a:buChar char="●"/>
              <a:tabLst>
                <a:tab pos="356235" algn="l"/>
                <a:tab pos="356870" algn="l"/>
              </a:tabLst>
            </a:pPr>
            <a:r>
              <a:rPr sz="1500" spc="-10" dirty="0">
                <a:solidFill>
                  <a:srgbClr val="134F5C"/>
                </a:solidFill>
                <a:latin typeface="Verdana"/>
                <a:cs typeface="Verdana"/>
              </a:rPr>
              <a:t>There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has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40" dirty="0">
                <a:solidFill>
                  <a:srgbClr val="134F5C"/>
                </a:solidFill>
                <a:latin typeface="Verdana"/>
                <a:cs typeface="Verdana"/>
              </a:rPr>
              <a:t>been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2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10" dirty="0">
                <a:solidFill>
                  <a:srgbClr val="134F5C"/>
                </a:solidFill>
                <a:latin typeface="Verdana"/>
                <a:cs typeface="Verdana"/>
              </a:rPr>
              <a:t>consistent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5" dirty="0">
                <a:solidFill>
                  <a:srgbClr val="134F5C"/>
                </a:solidFill>
                <a:latin typeface="Verdana"/>
                <a:cs typeface="Verdana"/>
              </a:rPr>
              <a:t>growth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25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0" dirty="0">
                <a:solidFill>
                  <a:srgbClr val="134F5C"/>
                </a:solidFill>
                <a:latin typeface="Verdana"/>
                <a:cs typeface="Verdana"/>
              </a:rPr>
              <a:t>number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of</a:t>
            </a:r>
            <a:r>
              <a:rPr sz="1500" spc="-14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b="1" spc="45" dirty="0">
                <a:solidFill>
                  <a:srgbClr val="134F5C"/>
                </a:solidFill>
                <a:latin typeface="Tahoma"/>
                <a:cs typeface="Tahoma"/>
              </a:rPr>
              <a:t>movies</a:t>
            </a:r>
            <a:r>
              <a:rPr sz="15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134F5C"/>
                </a:solidFill>
                <a:latin typeface="Verdana"/>
                <a:cs typeface="Verdana"/>
              </a:rPr>
              <a:t>on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Netﬂix </a:t>
            </a:r>
            <a:r>
              <a:rPr sz="1500" spc="-5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4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500" spc="85" dirty="0">
                <a:solidFill>
                  <a:srgbClr val="134F5C"/>
                </a:solidFill>
                <a:latin typeface="Verdana"/>
                <a:cs typeface="Verdana"/>
              </a:rPr>
              <a:t>om</a:t>
            </a:r>
            <a:r>
              <a:rPr sz="1500" spc="60" dirty="0">
                <a:solidFill>
                  <a:srgbClr val="134F5C"/>
                </a:solidFill>
                <a:latin typeface="Verdana"/>
                <a:cs typeface="Verdana"/>
              </a:rPr>
              <a:t>p</a:t>
            </a:r>
            <a:r>
              <a:rPr sz="1500" spc="-35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500" spc="-4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500" spc="45" dirty="0">
                <a:solidFill>
                  <a:srgbClr val="134F5C"/>
                </a:solidFill>
                <a:latin typeface="Verdana"/>
                <a:cs typeface="Verdana"/>
              </a:rPr>
              <a:t>ed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500" spc="-14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b="1" spc="40" dirty="0">
                <a:solidFill>
                  <a:srgbClr val="134F5C"/>
                </a:solidFill>
                <a:latin typeface="Tahoma"/>
                <a:cs typeface="Tahoma"/>
              </a:rPr>
              <a:t>s</a:t>
            </a:r>
            <a:r>
              <a:rPr sz="1500" b="1" spc="60" dirty="0">
                <a:solidFill>
                  <a:srgbClr val="134F5C"/>
                </a:solidFill>
                <a:latin typeface="Tahoma"/>
                <a:cs typeface="Tahoma"/>
              </a:rPr>
              <a:t>h</a:t>
            </a:r>
            <a:r>
              <a:rPr sz="1500" b="1" spc="30" dirty="0">
                <a:solidFill>
                  <a:srgbClr val="134F5C"/>
                </a:solidFill>
                <a:latin typeface="Tahoma"/>
                <a:cs typeface="Tahoma"/>
              </a:rPr>
              <a:t>o</a:t>
            </a:r>
            <a:r>
              <a:rPr sz="1500" b="1" spc="55" dirty="0">
                <a:solidFill>
                  <a:srgbClr val="134F5C"/>
                </a:solidFill>
                <a:latin typeface="Tahoma"/>
                <a:cs typeface="Tahoma"/>
              </a:rPr>
              <a:t>w</a:t>
            </a:r>
            <a:r>
              <a:rPr sz="1500" b="1" spc="20" dirty="0">
                <a:solidFill>
                  <a:srgbClr val="134F5C"/>
                </a:solidFill>
                <a:latin typeface="Tahoma"/>
                <a:cs typeface="Tahoma"/>
              </a:rPr>
              <a:t>s</a:t>
            </a:r>
            <a:r>
              <a:rPr sz="1500" spc="-229" dirty="0">
                <a:solidFill>
                  <a:srgbClr val="134F5C"/>
                </a:solidFill>
                <a:latin typeface="Verdana"/>
                <a:cs typeface="Verdana"/>
              </a:rPr>
              <a:t>.</a:t>
            </a:r>
            <a:endParaRPr sz="1500" dirty="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7CF21-02BF-FCEB-6667-658CB1E74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71550"/>
            <a:ext cx="7725725" cy="29099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97124"/>
            <a:ext cx="773493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25" dirty="0"/>
              <a:t>TREEMAP OF TOP 20 FILMSTARS AND THEIR MOVIE COUNTS</a:t>
            </a:r>
            <a:endParaRPr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6C533-2BB0-3C40-916D-CE1D54DBC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5" y="1200150"/>
            <a:ext cx="8302076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335550"/>
            <a:ext cx="77273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35" dirty="0"/>
              <a:t>COUNTRIES</a:t>
            </a:r>
            <a:r>
              <a:rPr sz="2500" spc="-30" dirty="0"/>
              <a:t> </a:t>
            </a:r>
            <a:r>
              <a:rPr sz="2500" spc="5" dirty="0"/>
              <a:t>WITH</a:t>
            </a:r>
            <a:r>
              <a:rPr sz="2500" spc="-25" dirty="0"/>
              <a:t> </a:t>
            </a:r>
            <a:r>
              <a:rPr sz="2500" spc="85" dirty="0"/>
              <a:t>MOST</a:t>
            </a:r>
            <a:r>
              <a:rPr sz="2500" spc="-25" dirty="0"/>
              <a:t> </a:t>
            </a:r>
            <a:r>
              <a:rPr sz="2500" spc="90" dirty="0"/>
              <a:t>CONTENT</a:t>
            </a:r>
            <a:r>
              <a:rPr sz="2500" spc="-25" dirty="0"/>
              <a:t> </a:t>
            </a:r>
            <a:r>
              <a:rPr sz="2500" spc="75" dirty="0"/>
              <a:t>AVAILABLE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384725" y="4145939"/>
            <a:ext cx="8265159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500" b="1" spc="45" dirty="0">
                <a:solidFill>
                  <a:srgbClr val="134F5C"/>
                </a:solidFill>
                <a:latin typeface="Tahoma"/>
                <a:cs typeface="Tahoma"/>
              </a:rPr>
              <a:t>The </a:t>
            </a:r>
            <a:r>
              <a:rPr sz="1500" b="1" spc="50" dirty="0">
                <a:solidFill>
                  <a:srgbClr val="134F5C"/>
                </a:solidFill>
                <a:latin typeface="Tahoma"/>
                <a:cs typeface="Tahoma"/>
              </a:rPr>
              <a:t>United </a:t>
            </a:r>
            <a:r>
              <a:rPr sz="1500" b="1" spc="20" dirty="0">
                <a:solidFill>
                  <a:srgbClr val="134F5C"/>
                </a:solidFill>
                <a:latin typeface="Tahoma"/>
                <a:cs typeface="Tahoma"/>
              </a:rPr>
              <a:t>States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stands </a:t>
            </a:r>
            <a:r>
              <a:rPr sz="1500" spc="35" dirty="0">
                <a:solidFill>
                  <a:srgbClr val="134F5C"/>
                </a:solidFill>
                <a:latin typeface="Verdana"/>
                <a:cs typeface="Verdana"/>
              </a:rPr>
              <a:t>out </a:t>
            </a:r>
            <a:r>
              <a:rPr sz="1500" spc="45" dirty="0">
                <a:solidFill>
                  <a:srgbClr val="134F5C"/>
                </a:solidFill>
                <a:latin typeface="Verdana"/>
                <a:cs typeface="Verdana"/>
              </a:rPr>
              <a:t>on </a:t>
            </a:r>
            <a:r>
              <a:rPr sz="1500" spc="-40" dirty="0">
                <a:solidFill>
                  <a:srgbClr val="134F5C"/>
                </a:solidFill>
                <a:latin typeface="Verdana"/>
                <a:cs typeface="Verdana"/>
              </a:rPr>
              <a:t>top. </a:t>
            </a:r>
            <a:r>
              <a:rPr sz="1500" b="1" spc="-10" dirty="0">
                <a:solidFill>
                  <a:srgbClr val="134F5C"/>
                </a:solidFill>
                <a:latin typeface="Tahoma"/>
                <a:cs typeface="Tahoma"/>
              </a:rPr>
              <a:t>India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surprisingly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comes </a:t>
            </a:r>
            <a:r>
              <a:rPr sz="1500" spc="25" dirty="0">
                <a:solidFill>
                  <a:srgbClr val="134F5C"/>
                </a:solidFill>
                <a:latin typeface="Verdana"/>
                <a:cs typeface="Verdana"/>
              </a:rPr>
              <a:t>in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second </a:t>
            </a:r>
            <a:r>
              <a:rPr sz="1500" spc="15" dirty="0">
                <a:solidFill>
                  <a:srgbClr val="134F5C"/>
                </a:solidFill>
                <a:latin typeface="Verdana"/>
                <a:cs typeface="Verdana"/>
              </a:rPr>
              <a:t>followed </a:t>
            </a:r>
            <a:r>
              <a:rPr sz="1500" spc="-10" dirty="0">
                <a:solidFill>
                  <a:srgbClr val="134F5C"/>
                </a:solidFill>
                <a:latin typeface="Verdana"/>
                <a:cs typeface="Verdana"/>
              </a:rPr>
              <a:t>by </a:t>
            </a:r>
            <a:r>
              <a:rPr sz="1500" spc="-5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b="1" spc="65" dirty="0">
                <a:solidFill>
                  <a:srgbClr val="134F5C"/>
                </a:solidFill>
                <a:latin typeface="Tahoma"/>
                <a:cs typeface="Tahoma"/>
              </a:rPr>
              <a:t>UK</a:t>
            </a:r>
            <a:r>
              <a:rPr sz="1500" b="1" spc="-4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500" spc="40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b="1" spc="35" dirty="0">
                <a:solidFill>
                  <a:srgbClr val="134F5C"/>
                </a:solidFill>
                <a:latin typeface="Tahoma"/>
                <a:cs typeface="Tahoma"/>
              </a:rPr>
              <a:t>Canada.</a:t>
            </a:r>
            <a:r>
              <a:rPr sz="1500" b="1" spc="-4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134F5C"/>
                </a:solidFill>
                <a:latin typeface="Tahoma"/>
                <a:cs typeface="Tahoma"/>
              </a:rPr>
              <a:t>China</a:t>
            </a:r>
            <a:r>
              <a:rPr sz="15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134F5C"/>
                </a:solidFill>
                <a:latin typeface="Verdana"/>
                <a:cs typeface="Verdana"/>
              </a:rPr>
              <a:t>interestingly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30" dirty="0">
                <a:solidFill>
                  <a:srgbClr val="134F5C"/>
                </a:solidFill>
                <a:latin typeface="Verdana"/>
                <a:cs typeface="Verdana"/>
              </a:rPr>
              <a:t>is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5" dirty="0">
                <a:solidFill>
                  <a:srgbClr val="134F5C"/>
                </a:solidFill>
                <a:latin typeface="Verdana"/>
                <a:cs typeface="Verdana"/>
              </a:rPr>
              <a:t>not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134F5C"/>
                </a:solidFill>
                <a:latin typeface="Verdana"/>
                <a:cs typeface="Verdana"/>
              </a:rPr>
              <a:t>even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close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to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top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134F5C"/>
                </a:solidFill>
                <a:latin typeface="Verdana"/>
                <a:cs typeface="Verdana"/>
              </a:rPr>
              <a:t>even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0" dirty="0">
                <a:solidFill>
                  <a:srgbClr val="134F5C"/>
                </a:solidFill>
                <a:latin typeface="Verdana"/>
                <a:cs typeface="Verdana"/>
              </a:rPr>
              <a:t>though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dirty="0">
                <a:solidFill>
                  <a:srgbClr val="134F5C"/>
                </a:solidFill>
                <a:latin typeface="Verdana"/>
                <a:cs typeface="Verdana"/>
              </a:rPr>
              <a:t>it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has </a:t>
            </a:r>
            <a:r>
              <a:rPr sz="1500" spc="-509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about</a:t>
            </a:r>
            <a:r>
              <a:rPr sz="1500" spc="-14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265" dirty="0">
                <a:solidFill>
                  <a:srgbClr val="134F5C"/>
                </a:solidFill>
                <a:latin typeface="Verdana"/>
                <a:cs typeface="Verdana"/>
              </a:rPr>
              <a:t>18%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of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world's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population.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9694A0-5D21-A35A-9F54-133CDB012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70747"/>
            <a:ext cx="6665296" cy="31319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257" y="193571"/>
            <a:ext cx="3499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0" dirty="0"/>
              <a:t>POPULAR</a:t>
            </a:r>
            <a:r>
              <a:rPr sz="2800" spc="-80" dirty="0"/>
              <a:t> </a:t>
            </a:r>
            <a:r>
              <a:rPr sz="2800" spc="85" dirty="0"/>
              <a:t>GENRES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764257" y="4296754"/>
            <a:ext cx="761555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b="1" spc="40" dirty="0">
                <a:solidFill>
                  <a:srgbClr val="134F5C"/>
                </a:solidFill>
                <a:latin typeface="Tahoma"/>
                <a:cs typeface="Tahoma"/>
              </a:rPr>
              <a:t>International Movies</a:t>
            </a:r>
            <a:r>
              <a:rPr sz="15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500" spc="-15" dirty="0">
                <a:solidFill>
                  <a:srgbClr val="134F5C"/>
                </a:solidFill>
                <a:latin typeface="Verdana"/>
                <a:cs typeface="Verdana"/>
              </a:rPr>
              <a:t>takes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10" dirty="0">
                <a:solidFill>
                  <a:srgbClr val="134F5C"/>
                </a:solidFill>
                <a:latin typeface="Verdana"/>
                <a:cs typeface="Verdana"/>
              </a:rPr>
              <a:t>cake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surprisingly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15" dirty="0">
                <a:solidFill>
                  <a:srgbClr val="134F5C"/>
                </a:solidFill>
                <a:latin typeface="Verdana"/>
                <a:cs typeface="Verdana"/>
              </a:rPr>
              <a:t>followed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134F5C"/>
                </a:solidFill>
                <a:latin typeface="Verdana"/>
                <a:cs typeface="Verdana"/>
              </a:rPr>
              <a:t>by</a:t>
            </a:r>
            <a:r>
              <a:rPr sz="1500" spc="-14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b="1" spc="60" dirty="0">
                <a:solidFill>
                  <a:srgbClr val="134F5C"/>
                </a:solidFill>
                <a:latin typeface="Tahoma"/>
                <a:cs typeface="Tahoma"/>
              </a:rPr>
              <a:t>Dramas</a:t>
            </a:r>
            <a:r>
              <a:rPr sz="1500" b="1" spc="-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500" spc="40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500" b="1" spc="35" dirty="0">
                <a:solidFill>
                  <a:srgbClr val="134F5C"/>
                </a:solidFill>
                <a:latin typeface="Tahoma"/>
                <a:cs typeface="Tahoma"/>
              </a:rPr>
              <a:t>Comedies</a:t>
            </a:r>
            <a:r>
              <a:rPr sz="1500" spc="35" dirty="0">
                <a:solidFill>
                  <a:srgbClr val="134F5C"/>
                </a:solidFill>
                <a:latin typeface="Verdana"/>
                <a:cs typeface="Verdana"/>
              </a:rPr>
              <a:t>.</a:t>
            </a:r>
            <a:endParaRPr sz="1500" dirty="0">
              <a:latin typeface="Verdana"/>
              <a:cs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0B6800-FDB5-8284-FBD7-A50735B5F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47" y="645691"/>
            <a:ext cx="8596105" cy="34500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349115"/>
            <a:ext cx="83134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spc="114" dirty="0"/>
              <a:t>CONTENT RELEASED OVER THE YEAR BY CONTENT TYPE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4277428"/>
            <a:ext cx="8382000" cy="251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8610">
              <a:lnSpc>
                <a:spcPct val="114999"/>
              </a:lnSpc>
              <a:spcBef>
                <a:spcPts val="100"/>
              </a:spcBef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Highest number of movies(</a:t>
            </a: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744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got added in the year of 2017 and TV Shows(</a:t>
            </a: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457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2020</a:t>
            </a:r>
            <a:endParaRPr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2CEB9B-CDD1-1192-4A04-F397C40A7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8004047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551" y="178401"/>
            <a:ext cx="7668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/>
              <a:t>T</a:t>
            </a:r>
            <a:r>
              <a:rPr sz="1900" spc="140" dirty="0"/>
              <a:t>OP</a:t>
            </a:r>
            <a:r>
              <a:rPr sz="1900" spc="-20" dirty="0"/>
              <a:t> </a:t>
            </a:r>
            <a:r>
              <a:rPr sz="1900" spc="-195" dirty="0"/>
              <a:t>10</a:t>
            </a:r>
            <a:r>
              <a:rPr sz="1900" spc="-20" dirty="0"/>
              <a:t> </a:t>
            </a:r>
            <a:r>
              <a:rPr sz="1900" spc="15" dirty="0"/>
              <a:t>DIRE</a:t>
            </a:r>
            <a:r>
              <a:rPr sz="1900" dirty="0"/>
              <a:t>C</a:t>
            </a:r>
            <a:r>
              <a:rPr sz="1900" spc="-10" dirty="0"/>
              <a:t>T</a:t>
            </a:r>
            <a:r>
              <a:rPr sz="1900" spc="55" dirty="0"/>
              <a:t>ORS</a:t>
            </a:r>
            <a:r>
              <a:rPr sz="1900" spc="-20" dirty="0"/>
              <a:t> </a:t>
            </a:r>
            <a:r>
              <a:rPr sz="1900" spc="105" dirty="0"/>
              <a:t>ON</a:t>
            </a:r>
            <a:r>
              <a:rPr sz="1900" spc="-20" dirty="0"/>
              <a:t> </a:t>
            </a:r>
            <a:r>
              <a:rPr sz="1900" spc="15" dirty="0"/>
              <a:t>NETFLIX</a:t>
            </a:r>
            <a:r>
              <a:rPr sz="1900" spc="-20" dirty="0"/>
              <a:t> </a:t>
            </a:r>
            <a:r>
              <a:rPr sz="1900" spc="225" dirty="0"/>
              <a:t>W</a:t>
            </a:r>
            <a:r>
              <a:rPr sz="1900" spc="-70" dirty="0"/>
              <a:t>ITH</a:t>
            </a:r>
            <a:r>
              <a:rPr sz="1900" spc="-20" dirty="0"/>
              <a:t> </a:t>
            </a:r>
            <a:r>
              <a:rPr sz="1900" spc="65" dirty="0"/>
              <a:t>THE</a:t>
            </a:r>
            <a:r>
              <a:rPr sz="1900" spc="-20" dirty="0"/>
              <a:t> </a:t>
            </a:r>
            <a:r>
              <a:rPr sz="1900" spc="95" dirty="0"/>
              <a:t>MO</a:t>
            </a:r>
            <a:r>
              <a:rPr sz="1900" spc="50" dirty="0"/>
              <a:t>S</a:t>
            </a:r>
            <a:r>
              <a:rPr sz="1900" spc="10" dirty="0"/>
              <a:t>T</a:t>
            </a:r>
            <a:r>
              <a:rPr sz="1900" spc="-20" dirty="0"/>
              <a:t> </a:t>
            </a:r>
            <a:r>
              <a:rPr sz="1900" spc="70" dirty="0"/>
              <a:t>RELEASE</a:t>
            </a:r>
            <a:r>
              <a:rPr sz="1900" spc="30" dirty="0"/>
              <a:t>S</a:t>
            </a:r>
            <a:r>
              <a:rPr sz="1900" spc="40" dirty="0"/>
              <a:t>?</a:t>
            </a:r>
            <a:endParaRPr sz="1900" dirty="0"/>
          </a:p>
        </p:txBody>
      </p:sp>
      <p:sp>
        <p:nvSpPr>
          <p:cNvPr id="3" name="object 3"/>
          <p:cNvSpPr txBox="1"/>
          <p:nvPr/>
        </p:nvSpPr>
        <p:spPr>
          <a:xfrm>
            <a:off x="847087" y="4552950"/>
            <a:ext cx="7449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30" dirty="0">
                <a:solidFill>
                  <a:srgbClr val="134F5C"/>
                </a:solidFill>
                <a:latin typeface="Verdana"/>
                <a:cs typeface="Verdana"/>
              </a:rPr>
              <a:t>most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b="1" spc="40" dirty="0">
                <a:solidFill>
                  <a:srgbClr val="134F5C"/>
                </a:solidFill>
                <a:latin typeface="Tahoma"/>
                <a:cs typeface="Tahoma"/>
              </a:rPr>
              <a:t>popular</a:t>
            </a:r>
            <a:r>
              <a:rPr sz="14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134F5C"/>
                </a:solidFill>
                <a:latin typeface="Tahoma"/>
                <a:cs typeface="Tahoma"/>
              </a:rPr>
              <a:t>directors</a:t>
            </a:r>
            <a:r>
              <a:rPr sz="14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134F5C"/>
                </a:solidFill>
                <a:latin typeface="Verdana"/>
                <a:cs typeface="Verdana"/>
              </a:rPr>
              <a:t>on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134F5C"/>
                </a:solidFill>
                <a:latin typeface="Verdana"/>
                <a:cs typeface="Verdana"/>
              </a:rPr>
              <a:t>Netﬂix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35" dirty="0">
                <a:solidFill>
                  <a:srgbClr val="134F5C"/>
                </a:solidFill>
                <a:latin typeface="Verdana"/>
                <a:cs typeface="Verdana"/>
              </a:rPr>
              <a:t>with</a:t>
            </a:r>
            <a:r>
              <a:rPr sz="14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30" dirty="0">
                <a:solidFill>
                  <a:srgbClr val="134F5C"/>
                </a:solidFill>
                <a:latin typeface="Verdana"/>
                <a:cs typeface="Verdana"/>
              </a:rPr>
              <a:t>most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134F5C"/>
                </a:solidFill>
                <a:latin typeface="Verdana"/>
                <a:cs typeface="Verdana"/>
              </a:rPr>
              <a:t>titles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134F5C"/>
                </a:solidFill>
                <a:latin typeface="Verdana"/>
                <a:cs typeface="Verdana"/>
              </a:rPr>
              <a:t>are</a:t>
            </a:r>
            <a:r>
              <a:rPr sz="14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134F5C"/>
                </a:solidFill>
                <a:latin typeface="Verdana"/>
                <a:cs typeface="Verdana"/>
              </a:rPr>
              <a:t>mostly</a:t>
            </a:r>
            <a:r>
              <a:rPr sz="1400" spc="-14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b="1" spc="10" dirty="0">
                <a:solidFill>
                  <a:srgbClr val="134F5C"/>
                </a:solidFill>
                <a:latin typeface="Tahoma"/>
                <a:cs typeface="Tahoma"/>
              </a:rPr>
              <a:t>international</a:t>
            </a:r>
            <a:r>
              <a:rPr sz="1400" spc="10" dirty="0">
                <a:solidFill>
                  <a:srgbClr val="134F5C"/>
                </a:solidFill>
                <a:latin typeface="Verdana"/>
                <a:cs typeface="Verdana"/>
              </a:rPr>
              <a:t>.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13D8B8-96C7-CC4D-26B4-7978A066F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0" y="527474"/>
            <a:ext cx="8492055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56987"/>
            <a:ext cx="8035290" cy="785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300" spc="-15" dirty="0"/>
              <a:t>T</a:t>
            </a:r>
            <a:r>
              <a:rPr sz="2300" spc="170" dirty="0"/>
              <a:t>OP</a:t>
            </a:r>
            <a:r>
              <a:rPr sz="2300" spc="-25" dirty="0"/>
              <a:t> </a:t>
            </a:r>
            <a:r>
              <a:rPr sz="2300" spc="160" dirty="0"/>
              <a:t>A</a:t>
            </a:r>
            <a:r>
              <a:rPr sz="2300" spc="135" dirty="0"/>
              <a:t>C</a:t>
            </a:r>
            <a:r>
              <a:rPr sz="2300" spc="-15" dirty="0"/>
              <a:t>T</a:t>
            </a:r>
            <a:r>
              <a:rPr sz="2300" spc="65" dirty="0"/>
              <a:t>ORS</a:t>
            </a:r>
            <a:r>
              <a:rPr sz="2300" spc="-25" dirty="0"/>
              <a:t> </a:t>
            </a:r>
            <a:r>
              <a:rPr sz="2300" spc="125" dirty="0"/>
              <a:t>ON</a:t>
            </a:r>
            <a:r>
              <a:rPr sz="2300" spc="-25" dirty="0"/>
              <a:t> </a:t>
            </a:r>
            <a:r>
              <a:rPr sz="2300" spc="20" dirty="0"/>
              <a:t>NETFLIX</a:t>
            </a:r>
            <a:r>
              <a:rPr sz="2300" spc="-25" dirty="0"/>
              <a:t> </a:t>
            </a:r>
            <a:r>
              <a:rPr sz="2300" spc="165" dirty="0"/>
              <a:t>M</a:t>
            </a:r>
            <a:r>
              <a:rPr sz="2300" spc="85" dirty="0"/>
              <a:t>O</a:t>
            </a:r>
            <a:r>
              <a:rPr sz="2300" spc="125" dirty="0"/>
              <a:t>V</a:t>
            </a:r>
            <a:r>
              <a:rPr sz="2300" spc="-75" dirty="0"/>
              <a:t>IES</a:t>
            </a:r>
            <a:r>
              <a:rPr sz="2300" spc="-25" dirty="0"/>
              <a:t> </a:t>
            </a:r>
            <a:r>
              <a:rPr sz="2300" spc="130" dirty="0"/>
              <a:t>BASED</a:t>
            </a:r>
            <a:r>
              <a:rPr sz="2300" spc="-25" dirty="0"/>
              <a:t> </a:t>
            </a:r>
            <a:r>
              <a:rPr sz="2300" spc="125" dirty="0"/>
              <a:t>ON</a:t>
            </a:r>
            <a:r>
              <a:rPr sz="2300" spc="-25" dirty="0"/>
              <a:t> </a:t>
            </a:r>
            <a:r>
              <a:rPr sz="2300" spc="60" dirty="0"/>
              <a:t>THE  </a:t>
            </a:r>
            <a:r>
              <a:rPr sz="2300" spc="110" dirty="0"/>
              <a:t>NUMBER</a:t>
            </a:r>
            <a:r>
              <a:rPr sz="2300" spc="-30" dirty="0"/>
              <a:t> </a:t>
            </a:r>
            <a:r>
              <a:rPr sz="2300" spc="150" dirty="0"/>
              <a:t>OF</a:t>
            </a:r>
            <a:r>
              <a:rPr sz="2300" spc="-25" dirty="0"/>
              <a:t> </a:t>
            </a:r>
            <a:r>
              <a:rPr sz="2300" spc="-20" dirty="0"/>
              <a:t>TITLES</a:t>
            </a:r>
            <a:endParaRPr sz="2300" dirty="0"/>
          </a:p>
        </p:txBody>
      </p:sp>
      <p:sp>
        <p:nvSpPr>
          <p:cNvPr id="3" name="object 3"/>
          <p:cNvSpPr txBox="1"/>
          <p:nvPr/>
        </p:nvSpPr>
        <p:spPr>
          <a:xfrm>
            <a:off x="1877060" y="4732513"/>
            <a:ext cx="53898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5" dirty="0">
                <a:solidFill>
                  <a:srgbClr val="134F5C"/>
                </a:solidFill>
                <a:latin typeface="Verdana"/>
                <a:cs typeface="Verdana"/>
              </a:rPr>
              <a:t>majority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of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Netﬂix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dirty="0">
                <a:solidFill>
                  <a:srgbClr val="134F5C"/>
                </a:solidFill>
                <a:latin typeface="Verdana"/>
                <a:cs typeface="Verdana"/>
              </a:rPr>
              <a:t>movies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134F5C"/>
                </a:solidFill>
                <a:latin typeface="Verdana"/>
                <a:cs typeface="Verdana"/>
              </a:rPr>
              <a:t>are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starring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b="1" spc="5" dirty="0">
                <a:solidFill>
                  <a:srgbClr val="134F5C"/>
                </a:solidFill>
                <a:latin typeface="Tahoma"/>
                <a:cs typeface="Tahoma"/>
              </a:rPr>
              <a:t>Indian</a:t>
            </a:r>
            <a:r>
              <a:rPr sz="1500" b="1" spc="-5" dirty="0">
                <a:solidFill>
                  <a:srgbClr val="134F5C"/>
                </a:solidFill>
                <a:latin typeface="Tahoma"/>
                <a:cs typeface="Tahoma"/>
              </a:rPr>
              <a:t> actors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.</a:t>
            </a:r>
            <a:endParaRPr sz="1500" dirty="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95193-A02E-4F5E-E3ED-992E91467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47749"/>
            <a:ext cx="8229601" cy="36576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981" y="340655"/>
            <a:ext cx="3702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5680" marR="5080" indent="-983615">
              <a:lnSpc>
                <a:spcPct val="100000"/>
              </a:lnSpc>
              <a:spcBef>
                <a:spcPts val="100"/>
              </a:spcBef>
            </a:pPr>
            <a:r>
              <a:rPr sz="1500" spc="10" dirty="0"/>
              <a:t>NETFLIX</a:t>
            </a:r>
            <a:r>
              <a:rPr sz="1500" spc="-25" dirty="0"/>
              <a:t> </a:t>
            </a:r>
            <a:r>
              <a:rPr sz="1500" spc="50" dirty="0"/>
              <a:t>BY</a:t>
            </a:r>
            <a:r>
              <a:rPr sz="1500" spc="-20" dirty="0"/>
              <a:t> </a:t>
            </a:r>
            <a:r>
              <a:rPr sz="1500" spc="-15" dirty="0"/>
              <a:t>TITLES</a:t>
            </a:r>
            <a:r>
              <a:rPr sz="1500" spc="-25" dirty="0"/>
              <a:t> </a:t>
            </a:r>
            <a:r>
              <a:rPr sz="1500" spc="5" dirty="0"/>
              <a:t>DESCRIPTION</a:t>
            </a:r>
            <a:r>
              <a:rPr sz="1500" spc="-20" dirty="0"/>
              <a:t> </a:t>
            </a:r>
            <a:r>
              <a:rPr sz="1500" spc="80" dirty="0"/>
              <a:t>ON </a:t>
            </a:r>
            <a:r>
              <a:rPr sz="1500" spc="-425" dirty="0"/>
              <a:t> </a:t>
            </a:r>
            <a:r>
              <a:rPr sz="1500" spc="-10" dirty="0"/>
              <a:t>MOVIES:</a:t>
            </a:r>
            <a:r>
              <a:rPr sz="1500" spc="-20" dirty="0"/>
              <a:t> </a:t>
            </a:r>
            <a:r>
              <a:rPr sz="1500" spc="45" dirty="0"/>
              <a:t>GENRES</a:t>
            </a:r>
            <a:endParaRPr sz="1500"/>
          </a:p>
        </p:txBody>
      </p:sp>
      <p:grpSp>
        <p:nvGrpSpPr>
          <p:cNvPr id="3" name="object 3"/>
          <p:cNvGrpSpPr/>
          <p:nvPr/>
        </p:nvGrpSpPr>
        <p:grpSpPr>
          <a:xfrm>
            <a:off x="403025" y="887900"/>
            <a:ext cx="3729354" cy="3640454"/>
            <a:chOff x="403025" y="887900"/>
            <a:chExt cx="3729354" cy="36404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025" y="906950"/>
              <a:ext cx="3728975" cy="3620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175" y="887900"/>
              <a:ext cx="3614674" cy="35065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6772" y="4461379"/>
            <a:ext cx="3569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20" algn="just">
              <a:lnSpc>
                <a:spcPct val="100000"/>
              </a:lnSpc>
              <a:spcBef>
                <a:spcPts val="100"/>
              </a:spcBef>
            </a:pPr>
            <a:r>
              <a:rPr sz="1200" b="1" spc="90" dirty="0">
                <a:solidFill>
                  <a:srgbClr val="134F5C"/>
                </a:solidFill>
                <a:latin typeface="Tahoma"/>
                <a:cs typeface="Tahoma"/>
              </a:rPr>
              <a:t>W</a:t>
            </a:r>
            <a:r>
              <a:rPr sz="1200" b="1" spc="20" dirty="0">
                <a:solidFill>
                  <a:srgbClr val="134F5C"/>
                </a:solidFill>
                <a:latin typeface="Tahoma"/>
                <a:cs typeface="Tahoma"/>
              </a:rPr>
              <a:t>o</a:t>
            </a:r>
            <a:r>
              <a:rPr sz="1200" b="1" spc="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200" b="1" spc="75" dirty="0">
                <a:solidFill>
                  <a:srgbClr val="134F5C"/>
                </a:solidFill>
                <a:latin typeface="Tahoma"/>
                <a:cs typeface="Tahoma"/>
              </a:rPr>
              <a:t>d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50" dirty="0">
                <a:solidFill>
                  <a:srgbClr val="134F5C"/>
                </a:solidFill>
                <a:latin typeface="Tahoma"/>
                <a:cs typeface="Tahoma"/>
              </a:rPr>
              <a:t>Cloud</a:t>
            </a:r>
            <a:r>
              <a:rPr sz="1200" b="1" spc="-4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134F5C"/>
                </a:solidFill>
                <a:latin typeface="Verdana"/>
                <a:cs typeface="Verdana"/>
              </a:rPr>
              <a:t>applied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on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5" dirty="0">
                <a:solidFill>
                  <a:srgbClr val="134F5C"/>
                </a:solidFill>
                <a:latin typeface="Verdana"/>
                <a:cs typeface="Verdana"/>
              </a:rPr>
              <a:t>Gen</a:t>
            </a:r>
            <a:r>
              <a:rPr sz="1200" spc="-1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-75" dirty="0">
                <a:solidFill>
                  <a:srgbClr val="134F5C"/>
                </a:solidFill>
                <a:latin typeface="Verdana"/>
                <a:cs typeface="Verdana"/>
              </a:rPr>
              <a:t>es.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b="1" spc="40" dirty="0">
                <a:solidFill>
                  <a:srgbClr val="134F5C"/>
                </a:solidFill>
                <a:latin typeface="Tahoma"/>
                <a:cs typeface="Tahoma"/>
              </a:rPr>
              <a:t>Most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40" dirty="0">
                <a:solidFill>
                  <a:srgbClr val="134F5C"/>
                </a:solidFill>
                <a:latin typeface="Tahoma"/>
                <a:cs typeface="Tahoma"/>
              </a:rPr>
              <a:t>p</a:t>
            </a:r>
            <a:r>
              <a:rPr sz="1200" b="1" spc="1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200" b="1" spc="30" dirty="0">
                <a:solidFill>
                  <a:srgbClr val="134F5C"/>
                </a:solidFill>
                <a:latin typeface="Tahoma"/>
                <a:cs typeface="Tahoma"/>
              </a:rPr>
              <a:t>esent  </a:t>
            </a:r>
            <a:r>
              <a:rPr sz="1200" b="1" spc="110" dirty="0">
                <a:solidFill>
                  <a:srgbClr val="134F5C"/>
                </a:solidFill>
                <a:latin typeface="Tahoma"/>
                <a:cs typeface="Tahoma"/>
              </a:rPr>
              <a:t>m</a:t>
            </a:r>
            <a:r>
              <a:rPr sz="1200" b="1" spc="25" dirty="0">
                <a:solidFill>
                  <a:srgbClr val="134F5C"/>
                </a:solidFill>
                <a:latin typeface="Tahoma"/>
                <a:cs typeface="Tahoma"/>
              </a:rPr>
              <a:t>o</a:t>
            </a:r>
            <a:r>
              <a:rPr sz="1200" b="1" spc="20" dirty="0">
                <a:solidFill>
                  <a:srgbClr val="134F5C"/>
                </a:solidFill>
                <a:latin typeface="Tahoma"/>
                <a:cs typeface="Tahoma"/>
              </a:rPr>
              <a:t>vies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200" spc="-3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0" dirty="0">
                <a:solidFill>
                  <a:srgbClr val="134F5C"/>
                </a:solidFill>
                <a:latin typeface="Verdana"/>
                <a:cs typeface="Verdana"/>
              </a:rPr>
              <a:t>Romanti</a:t>
            </a:r>
            <a:r>
              <a:rPr sz="1200" spc="4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200" spc="-185" dirty="0">
                <a:solidFill>
                  <a:srgbClr val="134F5C"/>
                </a:solidFill>
                <a:latin typeface="Verdana"/>
                <a:cs typeface="Verdana"/>
              </a:rPr>
              <a:t>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D</a:t>
            </a:r>
            <a:r>
              <a:rPr sz="1200" spc="-5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-30" dirty="0">
                <a:solidFill>
                  <a:srgbClr val="134F5C"/>
                </a:solidFill>
                <a:latin typeface="Verdana"/>
                <a:cs typeface="Verdana"/>
              </a:rPr>
              <a:t>amas,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Independen</a:t>
            </a:r>
            <a:r>
              <a:rPr sz="1200" spc="2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200" spc="-180" dirty="0">
                <a:solidFill>
                  <a:srgbClr val="134F5C"/>
                </a:solidFill>
                <a:latin typeface="Verdana"/>
                <a:cs typeface="Verdana"/>
              </a:rPr>
              <a:t>,  </a:t>
            </a:r>
            <a:r>
              <a:rPr sz="1200" spc="3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200" spc="5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200" spc="-20" dirty="0">
                <a:solidFill>
                  <a:srgbClr val="134F5C"/>
                </a:solidFill>
                <a:latin typeface="Verdana"/>
                <a:cs typeface="Verdana"/>
              </a:rPr>
              <a:t>tion,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200" dirty="0">
                <a:solidFill>
                  <a:srgbClr val="134F5C"/>
                </a:solidFill>
                <a:latin typeface="Verdana"/>
                <a:cs typeface="Verdana"/>
              </a:rPr>
              <a:t>d</a:t>
            </a:r>
            <a:r>
              <a:rPr sz="1200" spc="-20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200" spc="15" dirty="0">
                <a:solidFill>
                  <a:srgbClr val="134F5C"/>
                </a:solidFill>
                <a:latin typeface="Verdana"/>
                <a:cs typeface="Verdana"/>
              </a:rPr>
              <a:t>entu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-90" dirty="0">
                <a:solidFill>
                  <a:srgbClr val="134F5C"/>
                </a:solidFill>
                <a:latin typeface="Verdana"/>
                <a:cs typeface="Verdana"/>
              </a:rPr>
              <a:t>e,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15" dirty="0">
                <a:solidFill>
                  <a:srgbClr val="134F5C"/>
                </a:solidFill>
                <a:latin typeface="Verdana"/>
                <a:cs typeface="Verdana"/>
              </a:rPr>
              <a:t>Child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-45" dirty="0">
                <a:solidFill>
                  <a:srgbClr val="134F5C"/>
                </a:solidFill>
                <a:latin typeface="Verdana"/>
                <a:cs typeface="Verdana"/>
              </a:rPr>
              <a:t>en,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45" dirty="0">
                <a:solidFill>
                  <a:srgbClr val="134F5C"/>
                </a:solidFill>
                <a:latin typeface="Verdana"/>
                <a:cs typeface="Verdana"/>
              </a:rPr>
              <a:t>F</a:t>
            </a:r>
            <a:r>
              <a:rPr sz="1200" dirty="0">
                <a:solidFill>
                  <a:srgbClr val="134F5C"/>
                </a:solidFill>
                <a:latin typeface="Verdana"/>
                <a:cs typeface="Verdana"/>
              </a:rPr>
              <a:t>amil</a:t>
            </a:r>
            <a:r>
              <a:rPr sz="1200" spc="-45" dirty="0">
                <a:solidFill>
                  <a:srgbClr val="134F5C"/>
                </a:solidFill>
                <a:latin typeface="Verdana"/>
                <a:cs typeface="Verdana"/>
              </a:rPr>
              <a:t>y</a:t>
            </a:r>
            <a:r>
              <a:rPr sz="1200" spc="-185" dirty="0">
                <a:solidFill>
                  <a:srgbClr val="134F5C"/>
                </a:solidFill>
                <a:latin typeface="Verdana"/>
                <a:cs typeface="Verdana"/>
              </a:rPr>
              <a:t>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omedies.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71165" y="380605"/>
            <a:ext cx="33337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059" marR="5080" indent="-467995">
              <a:lnSpc>
                <a:spcPct val="100000"/>
              </a:lnSpc>
              <a:spcBef>
                <a:spcPts val="100"/>
              </a:spcBef>
            </a:pPr>
            <a:r>
              <a:rPr sz="1500" b="1" spc="10" dirty="0">
                <a:solidFill>
                  <a:srgbClr val="A61B00"/>
                </a:solidFill>
                <a:latin typeface="Tahoma"/>
                <a:cs typeface="Tahoma"/>
              </a:rPr>
              <a:t>NETFLIX</a:t>
            </a:r>
            <a:r>
              <a:rPr sz="1500" b="1" spc="-30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1500" b="1" spc="50" dirty="0">
                <a:solidFill>
                  <a:srgbClr val="A61B00"/>
                </a:solidFill>
                <a:latin typeface="Tahoma"/>
                <a:cs typeface="Tahoma"/>
              </a:rPr>
              <a:t>BY</a:t>
            </a:r>
            <a:r>
              <a:rPr sz="1500" b="1" spc="-25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1500" b="1" spc="-15" dirty="0">
                <a:solidFill>
                  <a:srgbClr val="A61B00"/>
                </a:solidFill>
                <a:latin typeface="Tahoma"/>
                <a:cs typeface="Tahoma"/>
              </a:rPr>
              <a:t>TITLES</a:t>
            </a:r>
            <a:r>
              <a:rPr sz="1500" b="1" spc="-25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A61B00"/>
                </a:solidFill>
                <a:latin typeface="Tahoma"/>
                <a:cs typeface="Tahoma"/>
              </a:rPr>
              <a:t>DESCRIPTION </a:t>
            </a:r>
            <a:r>
              <a:rPr sz="1500" b="1" spc="-425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1500" b="1" spc="80" dirty="0">
                <a:solidFill>
                  <a:srgbClr val="A61B00"/>
                </a:solidFill>
                <a:latin typeface="Tahoma"/>
                <a:cs typeface="Tahoma"/>
              </a:rPr>
              <a:t>ON</a:t>
            </a:r>
            <a:r>
              <a:rPr sz="1500" b="1" spc="-20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1500" b="1" spc="45" dirty="0">
                <a:solidFill>
                  <a:srgbClr val="A61B00"/>
                </a:solidFill>
                <a:latin typeface="Tahoma"/>
                <a:cs typeface="Tahoma"/>
              </a:rPr>
              <a:t>TV</a:t>
            </a:r>
            <a:r>
              <a:rPr sz="1500" b="1" spc="-20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1500" b="1" spc="25" dirty="0">
                <a:solidFill>
                  <a:srgbClr val="A61B00"/>
                </a:solidFill>
                <a:latin typeface="Tahoma"/>
                <a:cs typeface="Tahoma"/>
              </a:rPr>
              <a:t>SHOWS:</a:t>
            </a:r>
            <a:r>
              <a:rPr sz="1500" b="1" spc="-20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1500" b="1" spc="45" dirty="0">
                <a:solidFill>
                  <a:srgbClr val="A61B00"/>
                </a:solidFill>
                <a:latin typeface="Tahoma"/>
                <a:cs typeface="Tahoma"/>
              </a:rPr>
              <a:t>GENRES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86475" y="941312"/>
            <a:ext cx="3729354" cy="3521075"/>
            <a:chOff x="4986475" y="941312"/>
            <a:chExt cx="3729354" cy="35210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6475" y="960362"/>
              <a:ext cx="3728975" cy="35015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3625" y="941312"/>
              <a:ext cx="3614674" cy="338723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66724" y="4395478"/>
            <a:ext cx="3526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40" dirty="0">
                <a:solidFill>
                  <a:srgbClr val="134F5C"/>
                </a:solidFill>
                <a:latin typeface="Tahoma"/>
                <a:cs typeface="Tahoma"/>
              </a:rPr>
              <a:t>Most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40" dirty="0">
                <a:solidFill>
                  <a:srgbClr val="134F5C"/>
                </a:solidFill>
                <a:latin typeface="Tahoma"/>
                <a:cs typeface="Tahoma"/>
              </a:rPr>
              <a:t>p</a:t>
            </a:r>
            <a:r>
              <a:rPr sz="1200" b="1" spc="1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200" b="1" spc="35" dirty="0">
                <a:solidFill>
                  <a:srgbClr val="134F5C"/>
                </a:solidFill>
                <a:latin typeface="Tahoma"/>
                <a:cs typeface="Tahoma"/>
              </a:rPr>
              <a:t>esent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134F5C"/>
                </a:solidFill>
                <a:latin typeface="Tahoma"/>
                <a:cs typeface="Tahoma"/>
              </a:rPr>
              <a:t>T</a:t>
            </a:r>
            <a:r>
              <a:rPr sz="1200" b="1" spc="85" dirty="0">
                <a:solidFill>
                  <a:srgbClr val="134F5C"/>
                </a:solidFill>
                <a:latin typeface="Tahoma"/>
                <a:cs typeface="Tahoma"/>
              </a:rPr>
              <a:t>V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30" dirty="0">
                <a:solidFill>
                  <a:srgbClr val="134F5C"/>
                </a:solidFill>
                <a:latin typeface="Tahoma"/>
                <a:cs typeface="Tahoma"/>
              </a:rPr>
              <a:t>Sh</a:t>
            </a:r>
            <a:r>
              <a:rPr sz="1200" b="1" spc="25" dirty="0">
                <a:solidFill>
                  <a:srgbClr val="134F5C"/>
                </a:solidFill>
                <a:latin typeface="Tahoma"/>
                <a:cs typeface="Tahoma"/>
              </a:rPr>
              <a:t>o</a:t>
            </a:r>
            <a:r>
              <a:rPr sz="1200" b="1" spc="45" dirty="0">
                <a:solidFill>
                  <a:srgbClr val="134F5C"/>
                </a:solidFill>
                <a:latin typeface="Tahoma"/>
                <a:cs typeface="Tahoma"/>
              </a:rPr>
              <a:t>w</a:t>
            </a:r>
            <a:r>
              <a:rPr sz="1200" b="1" spc="15" dirty="0">
                <a:solidFill>
                  <a:srgbClr val="134F5C"/>
                </a:solidFill>
                <a:latin typeface="Tahoma"/>
                <a:cs typeface="Tahoma"/>
              </a:rPr>
              <a:t>s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200" spc="-3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omedies,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-20" dirty="0">
                <a:solidFill>
                  <a:srgbClr val="134F5C"/>
                </a:solidFill>
                <a:latin typeface="Verdana"/>
                <a:cs typeface="Verdana"/>
              </a:rPr>
              <a:t>ime,  </a:t>
            </a:r>
            <a:r>
              <a:rPr sz="1200" spc="-5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30" dirty="0">
                <a:solidFill>
                  <a:srgbClr val="134F5C"/>
                </a:solidFill>
                <a:latin typeface="Verdana"/>
                <a:cs typeface="Verdana"/>
              </a:rPr>
              <a:t>omanti</a:t>
            </a:r>
            <a:r>
              <a:rPr sz="1200" spc="4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200" spc="-185" dirty="0">
                <a:solidFill>
                  <a:srgbClr val="134F5C"/>
                </a:solidFill>
                <a:latin typeface="Verdana"/>
                <a:cs typeface="Verdana"/>
              </a:rPr>
              <a:t>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ad</a:t>
            </a:r>
            <a:r>
              <a:rPr sz="1200" spc="-2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200" spc="15" dirty="0">
                <a:solidFill>
                  <a:srgbClr val="134F5C"/>
                </a:solidFill>
                <a:latin typeface="Verdana"/>
                <a:cs typeface="Verdana"/>
              </a:rPr>
              <a:t>entu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-90" dirty="0">
                <a:solidFill>
                  <a:srgbClr val="134F5C"/>
                </a:solidFill>
                <a:latin typeface="Verdana"/>
                <a:cs typeface="Verdana"/>
              </a:rPr>
              <a:t>e,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K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200" spc="-2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200" spc="-50" dirty="0">
                <a:solidFill>
                  <a:srgbClr val="134F5C"/>
                </a:solidFill>
                <a:latin typeface="Verdana"/>
                <a:cs typeface="Verdana"/>
              </a:rPr>
              <a:t>an,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ac</a:t>
            </a:r>
            <a:r>
              <a:rPr sz="1200" spc="-20" dirty="0">
                <a:solidFill>
                  <a:srgbClr val="134F5C"/>
                </a:solidFill>
                <a:latin typeface="Verdana"/>
                <a:cs typeface="Verdana"/>
              </a:rPr>
              <a:t>tion,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d</a:t>
            </a:r>
            <a:r>
              <a:rPr sz="1200" spc="-5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-25" dirty="0">
                <a:solidFill>
                  <a:srgbClr val="134F5C"/>
                </a:solidFill>
                <a:latin typeface="Verdana"/>
                <a:cs typeface="Verdana"/>
              </a:rPr>
              <a:t>amas, 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b</a:t>
            </a:r>
            <a:r>
              <a:rPr sz="1200" dirty="0">
                <a:solidFill>
                  <a:srgbClr val="134F5C"/>
                </a:solidFill>
                <a:latin typeface="Verdana"/>
                <a:cs typeface="Verdana"/>
              </a:rPr>
              <a:t>ritish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200" spc="-185" dirty="0">
                <a:solidFill>
                  <a:srgbClr val="134F5C"/>
                </a:solidFill>
                <a:latin typeface="Verdana"/>
                <a:cs typeface="Verdana"/>
              </a:rPr>
              <a:t>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ali</a:t>
            </a:r>
            <a:r>
              <a:rPr sz="1200" spc="-2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200" spc="-60" dirty="0">
                <a:solidFill>
                  <a:srgbClr val="134F5C"/>
                </a:solidFill>
                <a:latin typeface="Verdana"/>
                <a:cs typeface="Verdana"/>
              </a:rPr>
              <a:t>y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134F5C"/>
                </a:solidFill>
                <a:latin typeface="Verdana"/>
                <a:cs typeface="Verdana"/>
              </a:rPr>
              <a:t>sh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200" spc="60" dirty="0">
                <a:solidFill>
                  <a:srgbClr val="134F5C"/>
                </a:solidFill>
                <a:latin typeface="Verdana"/>
                <a:cs typeface="Verdana"/>
              </a:rPr>
              <a:t>w</a:t>
            </a:r>
            <a:r>
              <a:rPr sz="1200" spc="-114" dirty="0">
                <a:solidFill>
                  <a:srgbClr val="134F5C"/>
                </a:solidFill>
                <a:latin typeface="Verdana"/>
                <a:cs typeface="Verdana"/>
              </a:rPr>
              <a:t>s,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40" dirty="0">
                <a:solidFill>
                  <a:srgbClr val="134F5C"/>
                </a:solidFill>
                <a:latin typeface="Verdana"/>
                <a:cs typeface="Verdana"/>
              </a:rPr>
              <a:t>Anime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134F5C"/>
                </a:solidFill>
                <a:latin typeface="Verdana"/>
                <a:cs typeface="Verdana"/>
              </a:rPr>
              <a:t>&amp;</a:t>
            </a:r>
            <a:r>
              <a:rPr sz="12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34F5C"/>
                </a:solidFill>
                <a:latin typeface="Verdana"/>
                <a:cs typeface="Verdana"/>
              </a:rPr>
              <a:t>kids.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950" y="193933"/>
            <a:ext cx="451993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165" dirty="0"/>
              <a:t>APPROACH</a:t>
            </a:r>
            <a:r>
              <a:rPr sz="2900" spc="-90" dirty="0"/>
              <a:t> </a:t>
            </a:r>
            <a:r>
              <a:rPr sz="2900" spc="90" dirty="0"/>
              <a:t>OVERVIEW</a:t>
            </a:r>
            <a:endParaRPr sz="2900"/>
          </a:p>
        </p:txBody>
      </p:sp>
      <p:grpSp>
        <p:nvGrpSpPr>
          <p:cNvPr id="3" name="object 3"/>
          <p:cNvGrpSpPr/>
          <p:nvPr/>
        </p:nvGrpSpPr>
        <p:grpSpPr>
          <a:xfrm>
            <a:off x="204962" y="795784"/>
            <a:ext cx="3697604" cy="675005"/>
            <a:chOff x="204962" y="795784"/>
            <a:chExt cx="3697604" cy="675005"/>
          </a:xfrm>
        </p:grpSpPr>
        <p:sp>
          <p:nvSpPr>
            <p:cNvPr id="4" name="object 4"/>
            <p:cNvSpPr/>
            <p:nvPr/>
          </p:nvSpPr>
          <p:spPr>
            <a:xfrm>
              <a:off x="209724" y="800547"/>
              <a:ext cx="2014220" cy="665480"/>
            </a:xfrm>
            <a:custGeom>
              <a:avLst/>
              <a:gdLst/>
              <a:ahLst/>
              <a:cxnLst/>
              <a:rect l="l" t="t" r="r" b="b"/>
              <a:pathLst>
                <a:path w="2014220" h="665480">
                  <a:moveTo>
                    <a:pt x="1681276" y="664919"/>
                  </a:moveTo>
                  <a:lnTo>
                    <a:pt x="0" y="664919"/>
                  </a:lnTo>
                  <a:lnTo>
                    <a:pt x="0" y="0"/>
                  </a:lnTo>
                  <a:lnTo>
                    <a:pt x="1681276" y="0"/>
                  </a:lnTo>
                  <a:lnTo>
                    <a:pt x="2013735" y="332459"/>
                  </a:lnTo>
                  <a:lnTo>
                    <a:pt x="1681276" y="664919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9724" y="800547"/>
              <a:ext cx="2014220" cy="665480"/>
            </a:xfrm>
            <a:custGeom>
              <a:avLst/>
              <a:gdLst/>
              <a:ahLst/>
              <a:cxnLst/>
              <a:rect l="l" t="t" r="r" b="b"/>
              <a:pathLst>
                <a:path w="2014220" h="665480">
                  <a:moveTo>
                    <a:pt x="0" y="0"/>
                  </a:moveTo>
                  <a:lnTo>
                    <a:pt x="1681276" y="0"/>
                  </a:lnTo>
                  <a:lnTo>
                    <a:pt x="2013735" y="332459"/>
                  </a:lnTo>
                  <a:lnTo>
                    <a:pt x="1681276" y="664919"/>
                  </a:lnTo>
                  <a:lnTo>
                    <a:pt x="0" y="66491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4F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38325" y="800500"/>
              <a:ext cx="2064385" cy="669290"/>
            </a:xfrm>
            <a:custGeom>
              <a:avLst/>
              <a:gdLst/>
              <a:ahLst/>
              <a:cxnLst/>
              <a:rect l="l" t="t" r="r" b="b"/>
              <a:pathLst>
                <a:path w="2064385" h="669290">
                  <a:moveTo>
                    <a:pt x="1729499" y="668999"/>
                  </a:moveTo>
                  <a:lnTo>
                    <a:pt x="0" y="668999"/>
                  </a:lnTo>
                  <a:lnTo>
                    <a:pt x="334499" y="334499"/>
                  </a:lnTo>
                  <a:lnTo>
                    <a:pt x="0" y="0"/>
                  </a:lnTo>
                  <a:lnTo>
                    <a:pt x="1729499" y="0"/>
                  </a:lnTo>
                  <a:lnTo>
                    <a:pt x="2063999" y="334499"/>
                  </a:lnTo>
                  <a:lnTo>
                    <a:pt x="1729499" y="668999"/>
                  </a:lnTo>
                  <a:close/>
                </a:path>
              </a:pathLst>
            </a:custGeom>
            <a:solidFill>
              <a:srgbClr val="458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165" y="1008507"/>
            <a:ext cx="2729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3720" algn="l"/>
              </a:tabLst>
            </a:pPr>
            <a:r>
              <a:rPr sz="1400" b="1" spc="-35" dirty="0">
                <a:solidFill>
                  <a:srgbClr val="FFFFFF"/>
                </a:solidFill>
                <a:latin typeface="Tahoma"/>
                <a:cs typeface="Tahoma"/>
              </a:rPr>
              <a:t>Int</a:t>
            </a:r>
            <a:r>
              <a:rPr sz="1400" b="1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75" dirty="0">
                <a:solidFill>
                  <a:srgbClr val="FFFFFF"/>
                </a:solidFill>
                <a:latin typeface="Tahoma"/>
                <a:cs typeface="Tahoma"/>
              </a:rPr>
              <a:t>odu</a:t>
            </a:r>
            <a:r>
              <a:rPr sz="1400" b="1" spc="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35" dirty="0">
                <a:solidFill>
                  <a:srgbClr val="FFFFFF"/>
                </a:solidFill>
                <a:latin typeface="Tahoma"/>
                <a:cs typeface="Tahoma"/>
              </a:rPr>
              <a:t>tion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400" b="1" spc="50" dirty="0">
                <a:solidFill>
                  <a:srgbClr val="FFFFFF"/>
                </a:solidFill>
                <a:latin typeface="Tahoma"/>
                <a:cs typeface="Tahoma"/>
              </a:rPr>
              <a:t>Obje</a:t>
            </a:r>
            <a:r>
              <a:rPr sz="14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1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400" b="1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362" y="1486721"/>
            <a:ext cx="1174115" cy="98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35" dirty="0">
                <a:solidFill>
                  <a:srgbClr val="134F5C"/>
                </a:solidFill>
                <a:latin typeface="Verdana"/>
                <a:cs typeface="Verdana"/>
              </a:rPr>
              <a:t>Ne</a:t>
            </a:r>
            <a:r>
              <a:rPr sz="110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100" spc="-30" dirty="0">
                <a:solidFill>
                  <a:srgbClr val="134F5C"/>
                </a:solidFill>
                <a:latin typeface="Verdana"/>
                <a:cs typeface="Verdana"/>
              </a:rPr>
              <a:t>ﬂix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80" dirty="0">
                <a:solidFill>
                  <a:srgbClr val="134F5C"/>
                </a:solidFill>
                <a:latin typeface="Verdana"/>
                <a:cs typeface="Verdana"/>
              </a:rPr>
              <a:t>M</a:t>
            </a:r>
            <a:r>
              <a:rPr sz="1100" spc="40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100" spc="-25" dirty="0">
                <a:solidFill>
                  <a:srgbClr val="134F5C"/>
                </a:solidFill>
                <a:latin typeface="Verdana"/>
                <a:cs typeface="Verdana"/>
              </a:rPr>
              <a:t>vies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134F5C"/>
                </a:solidFill>
                <a:latin typeface="Verdana"/>
                <a:cs typeface="Verdana"/>
              </a:rPr>
              <a:t>&amp;  </a:t>
            </a:r>
            <a:r>
              <a:rPr sz="1100" spc="-6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100" spc="1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134F5C"/>
                </a:solidFill>
                <a:latin typeface="Verdana"/>
                <a:cs typeface="Verdana"/>
              </a:rPr>
              <a:t>Sh</a:t>
            </a:r>
            <a:r>
              <a:rPr sz="1100" spc="-25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100" spc="55" dirty="0">
                <a:solidFill>
                  <a:srgbClr val="134F5C"/>
                </a:solidFill>
                <a:latin typeface="Verdana"/>
                <a:cs typeface="Verdana"/>
              </a:rPr>
              <a:t>w</a:t>
            </a:r>
            <a:r>
              <a:rPr sz="1100" spc="-30" dirty="0">
                <a:solidFill>
                  <a:srgbClr val="134F5C"/>
                </a:solidFill>
                <a:latin typeface="Verdana"/>
                <a:cs typeface="Verdana"/>
              </a:rPr>
              <a:t>s  </a:t>
            </a:r>
            <a:r>
              <a:rPr sz="1100" spc="5" dirty="0">
                <a:solidFill>
                  <a:srgbClr val="134F5C"/>
                </a:solidFill>
                <a:latin typeface="Verdana"/>
                <a:cs typeface="Verdana"/>
              </a:rPr>
              <a:t>Clus</a:t>
            </a:r>
            <a:r>
              <a:rPr sz="1100" spc="-2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100" spc="-2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100" spc="35" dirty="0">
                <a:solidFill>
                  <a:srgbClr val="134F5C"/>
                </a:solidFill>
                <a:latin typeface="Verdana"/>
                <a:cs typeface="Verdana"/>
              </a:rPr>
              <a:t>ing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134F5C"/>
                </a:solidFill>
                <a:latin typeface="Verdana"/>
                <a:cs typeface="Verdana"/>
              </a:rPr>
              <a:t>and  </a:t>
            </a:r>
            <a:r>
              <a:rPr sz="1100" spc="2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134F5C"/>
                </a:solidFill>
                <a:latin typeface="Verdana"/>
                <a:cs typeface="Verdana"/>
              </a:rPr>
              <a:t>obje</a:t>
            </a:r>
            <a:r>
              <a:rPr sz="1100" spc="1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ti</a:t>
            </a:r>
            <a:r>
              <a:rPr sz="1100" spc="-4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es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134F5C"/>
                </a:solidFill>
                <a:latin typeface="Verdana"/>
                <a:cs typeface="Verdana"/>
              </a:rPr>
              <a:t>of  this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15" dirty="0">
                <a:solidFill>
                  <a:srgbClr val="134F5C"/>
                </a:solidFill>
                <a:latin typeface="Verdana"/>
                <a:cs typeface="Verdana"/>
              </a:rPr>
              <a:t>p</a:t>
            </a:r>
            <a:r>
              <a:rPr sz="1100" spc="-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100" dirty="0">
                <a:solidFill>
                  <a:srgbClr val="134F5C"/>
                </a:solidFill>
                <a:latin typeface="Verdana"/>
                <a:cs typeface="Verdana"/>
              </a:rPr>
              <a:t>oje</a:t>
            </a:r>
            <a:r>
              <a:rPr sz="1100" spc="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100" spc="1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5830" y="1563141"/>
            <a:ext cx="106807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marR="5080" indent="-313055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25120" algn="l"/>
                <a:tab pos="325755" algn="l"/>
              </a:tabLst>
            </a:pPr>
            <a:r>
              <a:rPr sz="1100" spc="30" dirty="0">
                <a:solidFill>
                  <a:srgbClr val="134F5C"/>
                </a:solidFill>
                <a:latin typeface="Verdana"/>
                <a:cs typeface="Verdana"/>
              </a:rPr>
              <a:t>Problem </a:t>
            </a:r>
            <a:r>
              <a:rPr sz="1100" spc="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134F5C"/>
                </a:solidFill>
                <a:latin typeface="Verdana"/>
                <a:cs typeface="Verdana"/>
              </a:rPr>
              <a:t>sta</a:t>
            </a:r>
            <a:r>
              <a:rPr sz="1100" spc="-3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100" spc="35" dirty="0">
                <a:solidFill>
                  <a:srgbClr val="134F5C"/>
                </a:solidFill>
                <a:latin typeface="Verdana"/>
                <a:cs typeface="Verdana"/>
              </a:rPr>
              <a:t>ement</a:t>
            </a:r>
            <a:endParaRPr sz="1100" dirty="0">
              <a:latin typeface="Verdana"/>
              <a:cs typeface="Verdana"/>
            </a:endParaRPr>
          </a:p>
          <a:p>
            <a:pPr marL="325120" marR="67945" indent="-313055">
              <a:lnSpc>
                <a:spcPct val="114999"/>
              </a:lnSpc>
              <a:buFont typeface="Microsoft Sans Serif"/>
              <a:buChar char="●"/>
              <a:tabLst>
                <a:tab pos="325120" algn="l"/>
                <a:tab pos="325755" algn="l"/>
              </a:tabLst>
            </a:pPr>
            <a:r>
              <a:rPr sz="1100" spc="30" dirty="0">
                <a:solidFill>
                  <a:srgbClr val="134F5C"/>
                </a:solidFill>
                <a:latin typeface="Verdana"/>
                <a:cs typeface="Verdana"/>
              </a:rPr>
              <a:t>Problem </a:t>
            </a:r>
            <a:r>
              <a:rPr sz="1100" spc="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15" dirty="0">
                <a:solidFill>
                  <a:srgbClr val="134F5C"/>
                </a:solidFill>
                <a:latin typeface="Verdana"/>
                <a:cs typeface="Verdana"/>
              </a:rPr>
              <a:t>Obje</a:t>
            </a:r>
            <a:r>
              <a:rPr sz="1100" spc="20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ti</a:t>
            </a:r>
            <a:r>
              <a:rPr sz="1100" spc="-4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100" spc="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6750" y="800499"/>
            <a:ext cx="2064385" cy="669290"/>
          </a:xfrm>
          <a:custGeom>
            <a:avLst/>
            <a:gdLst/>
            <a:ahLst/>
            <a:cxnLst/>
            <a:rect l="l" t="t" r="r" b="b"/>
            <a:pathLst>
              <a:path w="2064385" h="669290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14368" y="901827"/>
            <a:ext cx="469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8546" y="1115188"/>
            <a:ext cx="1081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35" dirty="0">
                <a:solidFill>
                  <a:srgbClr val="FFFFFF"/>
                </a:solidFill>
                <a:latin typeface="Tahoma"/>
                <a:cs typeface="Tahoma"/>
              </a:rPr>
              <a:t>quisition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04105" y="1511791"/>
            <a:ext cx="112776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marR="5080" indent="-313055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25120" algn="l"/>
                <a:tab pos="325755" algn="l"/>
              </a:tabLst>
            </a:pPr>
            <a:r>
              <a:rPr sz="1100" spc="5" dirty="0">
                <a:solidFill>
                  <a:srgbClr val="134F5C"/>
                </a:solidFill>
                <a:latin typeface="Verdana"/>
                <a:cs typeface="Verdana"/>
              </a:rPr>
              <a:t>Dataset </a:t>
            </a:r>
            <a:r>
              <a:rPr sz="1100" spc="10" dirty="0">
                <a:solidFill>
                  <a:srgbClr val="134F5C"/>
                </a:solidFill>
                <a:latin typeface="Verdana"/>
                <a:cs typeface="Verdana"/>
              </a:rPr>
              <a:t> desc</a:t>
            </a:r>
            <a:r>
              <a:rPr sz="1100" spc="-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100" spc="20" dirty="0">
                <a:solidFill>
                  <a:srgbClr val="134F5C"/>
                </a:solidFill>
                <a:latin typeface="Verdana"/>
                <a:cs typeface="Verdana"/>
              </a:rPr>
              <a:t>iption</a:t>
            </a:r>
            <a:endParaRPr sz="1100">
              <a:latin typeface="Verdana"/>
              <a:cs typeface="Verdana"/>
            </a:endParaRPr>
          </a:p>
          <a:p>
            <a:pPr marL="325120" indent="-313055">
              <a:lnSpc>
                <a:spcPct val="100000"/>
              </a:lnSpc>
              <a:spcBef>
                <a:spcPts val="195"/>
              </a:spcBef>
              <a:buFont typeface="Microsoft Sans Serif"/>
              <a:buChar char="●"/>
              <a:tabLst>
                <a:tab pos="325120" algn="l"/>
                <a:tab pos="325755" algn="l"/>
              </a:tabLst>
            </a:pPr>
            <a:r>
              <a:rPr sz="1100" spc="5" dirty="0">
                <a:solidFill>
                  <a:srgbClr val="134F5C"/>
                </a:solidFill>
                <a:latin typeface="Verdana"/>
                <a:cs typeface="Verdana"/>
              </a:rPr>
              <a:t>Attributes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74024" y="800499"/>
            <a:ext cx="2064385" cy="669290"/>
          </a:xfrm>
          <a:custGeom>
            <a:avLst/>
            <a:gdLst/>
            <a:ahLst/>
            <a:cxnLst/>
            <a:rect l="l" t="t" r="r" b="b"/>
            <a:pathLst>
              <a:path w="2064384" h="669290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57471" y="795147"/>
            <a:ext cx="10979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20" dirty="0">
                <a:solidFill>
                  <a:srgbClr val="FFFFFF"/>
                </a:solidFill>
                <a:latin typeface="Tahoma"/>
                <a:cs typeface="Tahoma"/>
              </a:rPr>
              <a:t>xplo</a:t>
            </a:r>
            <a:r>
              <a:rPr sz="1400" b="1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2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1400" b="1" spc="40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1400" b="1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78255" y="1563141"/>
            <a:ext cx="1435100" cy="98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marR="5080" indent="-313055" algn="just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25755" algn="l"/>
              </a:tabLst>
            </a:pPr>
            <a:r>
              <a:rPr sz="1100" spc="2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100" spc="-80" dirty="0">
                <a:solidFill>
                  <a:srgbClr val="134F5C"/>
                </a:solidFill>
                <a:latin typeface="Verdana"/>
                <a:cs typeface="Verdana"/>
              </a:rPr>
              <a:t>x</a:t>
            </a:r>
            <a:r>
              <a:rPr sz="1100" spc="40" dirty="0">
                <a:solidFill>
                  <a:srgbClr val="134F5C"/>
                </a:solidFill>
                <a:latin typeface="Verdana"/>
                <a:cs typeface="Verdana"/>
              </a:rPr>
              <a:t>am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134F5C"/>
                </a:solidFill>
                <a:latin typeface="Verdana"/>
                <a:cs typeface="Verdana"/>
              </a:rPr>
              <a:t>data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134F5C"/>
                </a:solidFill>
                <a:latin typeface="Verdana"/>
                <a:cs typeface="Verdana"/>
              </a:rPr>
              <a:t>with  </a:t>
            </a:r>
            <a:r>
              <a:rPr sz="1100" spc="-20" dirty="0">
                <a:solidFill>
                  <a:srgbClr val="134F5C"/>
                </a:solidFill>
                <a:latin typeface="Verdana"/>
                <a:cs typeface="Verdana"/>
              </a:rPr>
              <a:t>visualizations.</a:t>
            </a:r>
            <a:endParaRPr sz="1100">
              <a:latin typeface="Verdana"/>
              <a:cs typeface="Verdana"/>
            </a:endParaRPr>
          </a:p>
          <a:p>
            <a:pPr marL="325120" marR="90170" indent="-313055" algn="just">
              <a:lnSpc>
                <a:spcPct val="114999"/>
              </a:lnSpc>
              <a:buFont typeface="Microsoft Sans Serif"/>
              <a:buChar char="●"/>
              <a:tabLst>
                <a:tab pos="325755" algn="l"/>
              </a:tabLst>
            </a:pPr>
            <a:r>
              <a:rPr sz="1100" spc="-50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100" spc="-2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100" spc="-10" dirty="0">
                <a:solidFill>
                  <a:srgbClr val="134F5C"/>
                </a:solidFill>
                <a:latin typeface="Verdana"/>
                <a:cs typeface="Verdana"/>
              </a:rPr>
              <a:t>i</a:t>
            </a:r>
            <a:r>
              <a:rPr sz="1100" spc="-5" dirty="0">
                <a:solidFill>
                  <a:srgbClr val="134F5C"/>
                </a:solidFill>
                <a:latin typeface="Verdana"/>
                <a:cs typeface="Verdana"/>
              </a:rPr>
              <a:t>f</a:t>
            </a:r>
            <a:r>
              <a:rPr sz="1100" spc="-55" dirty="0">
                <a:solidFill>
                  <a:srgbClr val="134F5C"/>
                </a:solidFill>
                <a:latin typeface="Verdana"/>
                <a:cs typeface="Verdana"/>
              </a:rPr>
              <a:t>y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20" dirty="0">
                <a:solidFill>
                  <a:srgbClr val="134F5C"/>
                </a:solidFill>
                <a:latin typeface="Verdana"/>
                <a:cs typeface="Verdana"/>
              </a:rPr>
              <a:t>ﬁndings  </a:t>
            </a:r>
            <a:r>
              <a:rPr sz="1100" spc="30" dirty="0">
                <a:solidFill>
                  <a:srgbClr val="134F5C"/>
                </a:solidFill>
                <a:latin typeface="Verdana"/>
                <a:cs typeface="Verdana"/>
              </a:rPr>
              <a:t>with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134F5C"/>
                </a:solidFill>
                <a:latin typeface="Verdana"/>
                <a:cs typeface="Verdana"/>
              </a:rPr>
              <a:t>statistical  </a:t>
            </a:r>
            <a:r>
              <a:rPr sz="1100" spc="-40" dirty="0">
                <a:solidFill>
                  <a:srgbClr val="134F5C"/>
                </a:solidFill>
                <a:latin typeface="Verdana"/>
                <a:cs typeface="Verdana"/>
              </a:rPr>
              <a:t>test.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41899" y="800499"/>
            <a:ext cx="2064385" cy="669290"/>
          </a:xfrm>
          <a:custGeom>
            <a:avLst/>
            <a:gdLst/>
            <a:ahLst/>
            <a:cxnLst/>
            <a:rect l="l" t="t" r="r" b="b"/>
            <a:pathLst>
              <a:path w="2064384" h="669290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458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47690" y="901827"/>
            <a:ext cx="853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1770">
              <a:lnSpc>
                <a:spcPct val="100000"/>
              </a:lnSpc>
              <a:spcBef>
                <a:spcPts val="100"/>
              </a:spcBef>
            </a:pPr>
            <a:r>
              <a:rPr sz="1400" b="1" spc="40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1400" b="1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40" dirty="0">
                <a:solidFill>
                  <a:srgbClr val="FFFFFF"/>
                </a:solidFill>
                <a:latin typeface="Tahoma"/>
                <a:cs typeface="Tahoma"/>
              </a:rPr>
              <a:t>Cl</a:t>
            </a:r>
            <a:r>
              <a:rPr sz="1400" b="1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40" dirty="0">
                <a:solidFill>
                  <a:srgbClr val="FFFFFF"/>
                </a:solidFill>
                <a:latin typeface="Tahoma"/>
                <a:cs typeface="Tahoma"/>
              </a:rPr>
              <a:t>anin</a:t>
            </a:r>
            <a:r>
              <a:rPr sz="1400" b="1" spc="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45255" y="1562841"/>
            <a:ext cx="167132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marR="209550" indent="-313055">
              <a:lnSpc>
                <a:spcPct val="114999"/>
              </a:lnSpc>
              <a:spcBef>
                <a:spcPts val="100"/>
              </a:spcBef>
              <a:buClr>
                <a:srgbClr val="134F5C"/>
              </a:buClr>
              <a:buFont typeface="Arial"/>
              <a:buChar char="●"/>
              <a:tabLst>
                <a:tab pos="483234" algn="l"/>
                <a:tab pos="483870" algn="l"/>
              </a:tabLst>
            </a:pPr>
            <a:r>
              <a:rPr sz="1100" spc="30" dirty="0">
                <a:solidFill>
                  <a:srgbClr val="134F5C"/>
                </a:solidFill>
                <a:latin typeface="Verdana"/>
                <a:cs typeface="Verdana"/>
              </a:rPr>
              <a:t>Handling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20" dirty="0">
                <a:solidFill>
                  <a:srgbClr val="134F5C"/>
                </a:solidFill>
                <a:latin typeface="Verdana"/>
                <a:cs typeface="Verdana"/>
              </a:rPr>
              <a:t>Null  </a:t>
            </a:r>
            <a:r>
              <a:rPr sz="1100" spc="-35" dirty="0">
                <a:solidFill>
                  <a:srgbClr val="134F5C"/>
                </a:solidFill>
                <a:latin typeface="Verdana"/>
                <a:cs typeface="Verdana"/>
              </a:rPr>
              <a:t>Values.</a:t>
            </a:r>
            <a:endParaRPr sz="1100" dirty="0">
              <a:latin typeface="Verdana"/>
              <a:cs typeface="Verdana"/>
            </a:endParaRPr>
          </a:p>
          <a:p>
            <a:pPr marL="325120" marR="5080" indent="-313055">
              <a:lnSpc>
                <a:spcPct val="114999"/>
              </a:lnSpc>
              <a:buFont typeface="Microsoft Sans Serif"/>
              <a:buChar char="●"/>
              <a:tabLst>
                <a:tab pos="325120" algn="l"/>
                <a:tab pos="325755" algn="l"/>
              </a:tabLst>
            </a:pPr>
            <a:r>
              <a:rPr sz="1100" spc="5" dirty="0">
                <a:solidFill>
                  <a:srgbClr val="134F5C"/>
                </a:solidFill>
                <a:latin typeface="Verdana"/>
                <a:cs typeface="Verdana"/>
              </a:rPr>
              <a:t>Cl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100" spc="15" dirty="0">
                <a:solidFill>
                  <a:srgbClr val="134F5C"/>
                </a:solidFill>
                <a:latin typeface="Verdana"/>
                <a:cs typeface="Verdana"/>
              </a:rPr>
              <a:t>an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134F5C"/>
                </a:solidFill>
                <a:latin typeface="Verdana"/>
                <a:cs typeface="Verdana"/>
              </a:rPr>
              <a:t>data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100" spc="20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30" dirty="0">
                <a:solidFill>
                  <a:srgbClr val="134F5C"/>
                </a:solidFill>
                <a:latin typeface="Verdana"/>
                <a:cs typeface="Verdana"/>
              </a:rPr>
              <a:t>get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134F5C"/>
                </a:solidFill>
                <a:latin typeface="Verdana"/>
                <a:cs typeface="Verdana"/>
              </a:rPr>
              <a:t>it  </a:t>
            </a:r>
            <a:r>
              <a:rPr sz="1100" spc="-4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100" spc="-5" dirty="0">
                <a:solidFill>
                  <a:srgbClr val="134F5C"/>
                </a:solidFill>
                <a:latin typeface="Verdana"/>
                <a:cs typeface="Verdana"/>
              </a:rPr>
              <a:t>ady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134F5C"/>
                </a:solidFill>
                <a:latin typeface="Verdana"/>
                <a:cs typeface="Verdana"/>
              </a:rPr>
              <a:t>f</a:t>
            </a:r>
            <a:r>
              <a:rPr sz="1100" spc="-5" dirty="0">
                <a:solidFill>
                  <a:srgbClr val="134F5C"/>
                </a:solidFill>
                <a:latin typeface="Verdana"/>
                <a:cs typeface="Verdana"/>
              </a:rPr>
              <a:t>or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134F5C"/>
                </a:solidFill>
                <a:latin typeface="Verdana"/>
                <a:cs typeface="Verdana"/>
              </a:rPr>
              <a:t>anal</a:t>
            </a:r>
            <a:r>
              <a:rPr sz="1100" spc="-20" dirty="0">
                <a:solidFill>
                  <a:srgbClr val="134F5C"/>
                </a:solidFill>
                <a:latin typeface="Verdana"/>
                <a:cs typeface="Verdana"/>
              </a:rPr>
              <a:t>y</a:t>
            </a:r>
            <a:r>
              <a:rPr sz="1100" spc="-65" dirty="0">
                <a:solidFill>
                  <a:srgbClr val="134F5C"/>
                </a:solidFill>
                <a:latin typeface="Verdana"/>
                <a:cs typeface="Verdana"/>
              </a:rPr>
              <a:t>sis.</a:t>
            </a:r>
            <a:endParaRPr sz="1100" dirty="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6112" y="2987309"/>
            <a:ext cx="2023745" cy="678815"/>
            <a:chOff x="196112" y="2987309"/>
            <a:chExt cx="2023745" cy="678815"/>
          </a:xfrm>
        </p:grpSpPr>
        <p:sp>
          <p:nvSpPr>
            <p:cNvPr id="21" name="object 21"/>
            <p:cNvSpPr/>
            <p:nvPr/>
          </p:nvSpPr>
          <p:spPr>
            <a:xfrm>
              <a:off x="200874" y="2992072"/>
              <a:ext cx="2014220" cy="669290"/>
            </a:xfrm>
            <a:custGeom>
              <a:avLst/>
              <a:gdLst/>
              <a:ahLst/>
              <a:cxnLst/>
              <a:rect l="l" t="t" r="r" b="b"/>
              <a:pathLst>
                <a:path w="2014220" h="669289">
                  <a:moveTo>
                    <a:pt x="1679235" y="668999"/>
                  </a:moveTo>
                  <a:lnTo>
                    <a:pt x="0" y="668999"/>
                  </a:lnTo>
                  <a:lnTo>
                    <a:pt x="0" y="0"/>
                  </a:lnTo>
                  <a:lnTo>
                    <a:pt x="1679235" y="0"/>
                  </a:lnTo>
                  <a:lnTo>
                    <a:pt x="2013735" y="334499"/>
                  </a:lnTo>
                  <a:lnTo>
                    <a:pt x="1679235" y="668999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874" y="2992072"/>
              <a:ext cx="2014220" cy="669290"/>
            </a:xfrm>
            <a:custGeom>
              <a:avLst/>
              <a:gdLst/>
              <a:ahLst/>
              <a:cxnLst/>
              <a:rect l="l" t="t" r="r" b="b"/>
              <a:pathLst>
                <a:path w="2014220" h="669289">
                  <a:moveTo>
                    <a:pt x="0" y="0"/>
                  </a:moveTo>
                  <a:lnTo>
                    <a:pt x="1679235" y="0"/>
                  </a:lnTo>
                  <a:lnTo>
                    <a:pt x="2013735" y="334499"/>
                  </a:lnTo>
                  <a:lnTo>
                    <a:pt x="1679235" y="668999"/>
                  </a:lnTo>
                  <a:lnTo>
                    <a:pt x="0" y="668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4F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20612" y="3124896"/>
            <a:ext cx="1607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23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Tahoma"/>
                <a:cs typeface="Tahoma"/>
              </a:rPr>
              <a:t>Text </a:t>
            </a: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200" b="1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25" dirty="0">
                <a:solidFill>
                  <a:srgbClr val="FFFFFF"/>
                </a:solidFill>
                <a:latin typeface="Tahoma"/>
                <a:cs typeface="Tahoma"/>
              </a:rPr>
              <a:t>atu</a:t>
            </a:r>
            <a:r>
              <a:rPr sz="1200" b="1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dirty="0">
                <a:solidFill>
                  <a:srgbClr val="FFFFFF"/>
                </a:solidFill>
                <a:latin typeface="Tahoma"/>
                <a:cs typeface="Tahoma"/>
              </a:rPr>
              <a:t>es-</a:t>
            </a:r>
            <a:r>
              <a:rPr sz="1200" b="1" spc="35" dirty="0">
                <a:solidFill>
                  <a:srgbClr val="FFFFFF"/>
                </a:solidFill>
                <a:latin typeface="Tahoma"/>
                <a:cs typeface="Tahoma"/>
              </a:rPr>
              <a:t>Clus</a:t>
            </a:r>
            <a:r>
              <a:rPr sz="12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b="1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spc="3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200" b="1" spc="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8945" y="3714782"/>
            <a:ext cx="1877060" cy="741045"/>
          </a:xfrm>
          <a:prstGeom prst="rect">
            <a:avLst/>
          </a:prstGeom>
          <a:ln w="9524">
            <a:solidFill>
              <a:srgbClr val="F4FC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542925" indent="-313055">
              <a:lnSpc>
                <a:spcPct val="100000"/>
              </a:lnSpc>
              <a:spcBef>
                <a:spcPts val="630"/>
              </a:spcBef>
              <a:buFont typeface="Microsoft Sans Serif"/>
              <a:buChar char="●"/>
              <a:tabLst>
                <a:tab pos="542290" algn="l"/>
                <a:tab pos="542925" algn="l"/>
              </a:tabLst>
            </a:pPr>
            <a:r>
              <a:rPr sz="1100" spc="-45" dirty="0">
                <a:solidFill>
                  <a:srgbClr val="134F5C"/>
                </a:solidFill>
                <a:latin typeface="Verdana"/>
                <a:cs typeface="Verdana"/>
              </a:rPr>
              <a:t>Text</a:t>
            </a:r>
            <a:endParaRPr sz="1100">
              <a:latin typeface="Verdana"/>
              <a:cs typeface="Verdana"/>
            </a:endParaRPr>
          </a:p>
          <a:p>
            <a:pPr marL="542925">
              <a:lnSpc>
                <a:spcPct val="100000"/>
              </a:lnSpc>
              <a:spcBef>
                <a:spcPts val="200"/>
              </a:spcBef>
            </a:pPr>
            <a:r>
              <a:rPr sz="1100" spc="10" dirty="0">
                <a:solidFill>
                  <a:srgbClr val="134F5C"/>
                </a:solidFill>
                <a:latin typeface="Verdana"/>
                <a:cs typeface="Verdana"/>
              </a:rPr>
              <a:t>Pre-Processing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833562" y="2996112"/>
            <a:ext cx="2073910" cy="678815"/>
            <a:chOff x="1833562" y="2996112"/>
            <a:chExt cx="2073910" cy="678815"/>
          </a:xfrm>
        </p:grpSpPr>
        <p:sp>
          <p:nvSpPr>
            <p:cNvPr id="26" name="object 26"/>
            <p:cNvSpPr/>
            <p:nvPr/>
          </p:nvSpPr>
          <p:spPr>
            <a:xfrm>
              <a:off x="1838325" y="3000874"/>
              <a:ext cx="2064385" cy="669290"/>
            </a:xfrm>
            <a:custGeom>
              <a:avLst/>
              <a:gdLst/>
              <a:ahLst/>
              <a:cxnLst/>
              <a:rect l="l" t="t" r="r" b="b"/>
              <a:pathLst>
                <a:path w="2064385" h="669289">
                  <a:moveTo>
                    <a:pt x="1729499" y="668999"/>
                  </a:moveTo>
                  <a:lnTo>
                    <a:pt x="0" y="668999"/>
                  </a:lnTo>
                  <a:lnTo>
                    <a:pt x="334499" y="334499"/>
                  </a:lnTo>
                  <a:lnTo>
                    <a:pt x="0" y="0"/>
                  </a:lnTo>
                  <a:lnTo>
                    <a:pt x="1729499" y="0"/>
                  </a:lnTo>
                  <a:lnTo>
                    <a:pt x="2063999" y="334499"/>
                  </a:lnTo>
                  <a:lnTo>
                    <a:pt x="1729499" y="668999"/>
                  </a:lnTo>
                  <a:close/>
                </a:path>
              </a:pathLst>
            </a:custGeom>
            <a:solidFill>
              <a:srgbClr val="458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38325" y="3000874"/>
              <a:ext cx="2064385" cy="669290"/>
            </a:xfrm>
            <a:custGeom>
              <a:avLst/>
              <a:gdLst/>
              <a:ahLst/>
              <a:cxnLst/>
              <a:rect l="l" t="t" r="r" b="b"/>
              <a:pathLst>
                <a:path w="2064385" h="669289">
                  <a:moveTo>
                    <a:pt x="0" y="0"/>
                  </a:moveTo>
                  <a:lnTo>
                    <a:pt x="1729499" y="0"/>
                  </a:lnTo>
                  <a:lnTo>
                    <a:pt x="2063999" y="334499"/>
                  </a:lnTo>
                  <a:lnTo>
                    <a:pt x="1729499" y="668999"/>
                  </a:lnTo>
                  <a:lnTo>
                    <a:pt x="0" y="668999"/>
                  </a:lnTo>
                  <a:lnTo>
                    <a:pt x="334499" y="334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58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444315" y="3225139"/>
            <a:ext cx="8521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solidFill>
                  <a:srgbClr val="FFFFFF"/>
                </a:solidFill>
                <a:latin typeface="Tahoma"/>
                <a:cs typeface="Tahoma"/>
              </a:rPr>
              <a:t>Clustering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12571" y="3714960"/>
            <a:ext cx="1553210" cy="9017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17500" indent="-305435">
              <a:lnSpc>
                <a:spcPct val="100000"/>
              </a:lnSpc>
              <a:spcBef>
                <a:spcPts val="280"/>
              </a:spcBef>
              <a:buFont typeface="Microsoft Sans Serif"/>
              <a:buChar char="●"/>
              <a:tabLst>
                <a:tab pos="317500" algn="l"/>
                <a:tab pos="318135" algn="l"/>
              </a:tabLst>
            </a:pPr>
            <a:r>
              <a:rPr sz="1000" dirty="0">
                <a:solidFill>
                  <a:srgbClr val="134F5C"/>
                </a:solidFill>
                <a:latin typeface="Verdana"/>
                <a:cs typeface="Verdana"/>
              </a:rPr>
              <a:t>Vectorization</a:t>
            </a:r>
            <a:endParaRPr sz="1000" dirty="0">
              <a:latin typeface="Verdana"/>
              <a:cs typeface="Verdana"/>
            </a:endParaRPr>
          </a:p>
          <a:p>
            <a:pPr marL="317500" indent="-305435">
              <a:lnSpc>
                <a:spcPct val="100000"/>
              </a:lnSpc>
              <a:spcBef>
                <a:spcPts val="180"/>
              </a:spcBef>
              <a:buFont typeface="Microsoft Sans Serif"/>
              <a:buChar char="●"/>
              <a:tabLst>
                <a:tab pos="317500" algn="l"/>
                <a:tab pos="318135" algn="l"/>
              </a:tabLst>
            </a:pPr>
            <a:r>
              <a:rPr sz="1000" spc="-15" dirty="0">
                <a:solidFill>
                  <a:srgbClr val="134F5C"/>
                </a:solidFill>
                <a:latin typeface="Verdana"/>
                <a:cs typeface="Verdana"/>
              </a:rPr>
              <a:t>TF-IDF</a:t>
            </a:r>
            <a:endParaRPr sz="1000" dirty="0">
              <a:latin typeface="Verdana"/>
              <a:cs typeface="Verdana"/>
            </a:endParaRPr>
          </a:p>
          <a:p>
            <a:pPr marL="317500" indent="-305435">
              <a:lnSpc>
                <a:spcPct val="100000"/>
              </a:lnSpc>
              <a:spcBef>
                <a:spcPts val="180"/>
              </a:spcBef>
              <a:buFont typeface="Microsoft Sans Serif"/>
              <a:buChar char="●"/>
              <a:tabLst>
                <a:tab pos="317500" algn="l"/>
                <a:tab pos="318135" algn="l"/>
              </a:tabLst>
            </a:pPr>
            <a:r>
              <a:rPr sz="1000" spc="35" dirty="0">
                <a:solidFill>
                  <a:srgbClr val="134F5C"/>
                </a:solidFill>
                <a:latin typeface="Verdana"/>
                <a:cs typeface="Verdana"/>
              </a:rPr>
              <a:t>Finding</a:t>
            </a:r>
            <a:r>
              <a:rPr sz="1000" spc="-9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000" spc="25" dirty="0">
                <a:solidFill>
                  <a:srgbClr val="134F5C"/>
                </a:solidFill>
                <a:latin typeface="Verdana"/>
                <a:cs typeface="Verdana"/>
              </a:rPr>
              <a:t>Optimal</a:t>
            </a:r>
            <a:r>
              <a:rPr sz="1000" spc="-9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000" spc="15" dirty="0">
                <a:solidFill>
                  <a:srgbClr val="134F5C"/>
                </a:solidFill>
                <a:latin typeface="Verdana"/>
                <a:cs typeface="Verdana"/>
              </a:rPr>
              <a:t>K</a:t>
            </a:r>
            <a:endParaRPr sz="1000" dirty="0">
              <a:latin typeface="Verdana"/>
              <a:cs typeface="Verdana"/>
            </a:endParaRPr>
          </a:p>
          <a:p>
            <a:pPr marL="317500" marR="5080" indent="-305435">
              <a:lnSpc>
                <a:spcPct val="114999"/>
              </a:lnSpc>
              <a:buFont typeface="Microsoft Sans Serif"/>
              <a:buChar char="●"/>
              <a:tabLst>
                <a:tab pos="317500" algn="l"/>
                <a:tab pos="318135" algn="l"/>
              </a:tabLst>
            </a:pPr>
            <a:r>
              <a:rPr sz="1000" spc="-20" dirty="0">
                <a:solidFill>
                  <a:srgbClr val="134F5C"/>
                </a:solidFill>
                <a:latin typeface="Verdana"/>
                <a:cs typeface="Verdana"/>
              </a:rPr>
              <a:t>K</a:t>
            </a:r>
            <a:r>
              <a:rPr sz="1000" spc="15" dirty="0">
                <a:solidFill>
                  <a:srgbClr val="134F5C"/>
                </a:solidFill>
                <a:latin typeface="Verdana"/>
                <a:cs typeface="Verdana"/>
              </a:rPr>
              <a:t>-M</a:t>
            </a:r>
            <a:r>
              <a:rPr sz="100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000" spc="-5" dirty="0">
                <a:solidFill>
                  <a:srgbClr val="134F5C"/>
                </a:solidFill>
                <a:latin typeface="Verdana"/>
                <a:cs typeface="Verdana"/>
              </a:rPr>
              <a:t>ans</a:t>
            </a:r>
            <a:r>
              <a:rPr sz="1000" spc="-9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000" spc="30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000" dirty="0">
                <a:solidFill>
                  <a:srgbClr val="134F5C"/>
                </a:solidFill>
                <a:latin typeface="Verdana"/>
                <a:cs typeface="Verdana"/>
              </a:rPr>
              <a:t>lus</a:t>
            </a:r>
            <a:r>
              <a:rPr sz="1000" spc="-2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000" spc="-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000" spc="-2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000" spc="25" dirty="0">
                <a:solidFill>
                  <a:srgbClr val="134F5C"/>
                </a:solidFill>
                <a:latin typeface="Verdana"/>
                <a:cs typeface="Verdana"/>
              </a:rPr>
              <a:t>ing  with</a:t>
            </a:r>
            <a:r>
              <a:rPr sz="1000" spc="-9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000" spc="20" dirty="0">
                <a:solidFill>
                  <a:srgbClr val="134F5C"/>
                </a:solidFill>
                <a:latin typeface="Verdana"/>
                <a:cs typeface="Verdana"/>
              </a:rPr>
              <a:t>optimal</a:t>
            </a:r>
            <a:r>
              <a:rPr sz="1000" spc="-9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000" spc="15" dirty="0">
                <a:solidFill>
                  <a:srgbClr val="134F5C"/>
                </a:solidFill>
                <a:latin typeface="Verdana"/>
                <a:cs typeface="Verdana"/>
              </a:rPr>
              <a:t>K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12311" y="2992037"/>
            <a:ext cx="2064385" cy="669290"/>
          </a:xfrm>
          <a:custGeom>
            <a:avLst/>
            <a:gdLst/>
            <a:ahLst/>
            <a:cxnLst/>
            <a:rect l="l" t="t" r="r" b="b"/>
            <a:pathLst>
              <a:path w="2064385" h="669289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927954" y="3124862"/>
            <a:ext cx="1233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5080" indent="-190500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solidFill>
                  <a:srgbClr val="FFFFFF"/>
                </a:solidFill>
                <a:latin typeface="Tahoma"/>
                <a:cs typeface="Tahoma"/>
              </a:rPr>
              <a:t>Dim</a:t>
            </a:r>
            <a:r>
              <a:rPr sz="1200" b="1" spc="25" dirty="0">
                <a:solidFill>
                  <a:srgbClr val="FFFFFF"/>
                </a:solidFill>
                <a:latin typeface="Tahoma"/>
                <a:cs typeface="Tahoma"/>
              </a:rPr>
              <a:t>ensionali</a:t>
            </a:r>
            <a:r>
              <a:rPr sz="1200" b="1" spc="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b="1" spc="15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1200" b="1" spc="40" dirty="0">
                <a:solidFill>
                  <a:srgbClr val="FFFFFF"/>
                </a:solidFill>
                <a:latin typeface="Tahoma"/>
                <a:cs typeface="Tahoma"/>
              </a:rPr>
              <a:t>Reduction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08904" y="3757041"/>
            <a:ext cx="1364615" cy="7969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295"/>
              </a:spcBef>
              <a:buFont typeface="Microsoft Sans Serif"/>
              <a:buChar char="●"/>
              <a:tabLst>
                <a:tab pos="325120" algn="l"/>
                <a:tab pos="325755" algn="l"/>
              </a:tabLst>
            </a:pPr>
            <a:r>
              <a:rPr sz="1100" spc="55" dirty="0">
                <a:solidFill>
                  <a:srgbClr val="134F5C"/>
                </a:solidFill>
                <a:latin typeface="Verdana"/>
                <a:cs typeface="Verdana"/>
              </a:rPr>
              <a:t>PCA</a:t>
            </a:r>
            <a:endParaRPr sz="1100">
              <a:latin typeface="Verdana"/>
              <a:cs typeface="Verdana"/>
            </a:endParaRPr>
          </a:p>
          <a:p>
            <a:pPr marL="325120" marR="5080" indent="-313055">
              <a:lnSpc>
                <a:spcPct val="114999"/>
              </a:lnSpc>
              <a:buFont typeface="Microsoft Sans Serif"/>
              <a:buChar char="●"/>
              <a:tabLst>
                <a:tab pos="325120" algn="l"/>
                <a:tab pos="325755" algn="l"/>
              </a:tabLst>
            </a:pPr>
            <a:r>
              <a:rPr sz="1100" spc="30" dirty="0">
                <a:solidFill>
                  <a:srgbClr val="134F5C"/>
                </a:solidFill>
                <a:latin typeface="Verdana"/>
                <a:cs typeface="Verdana"/>
              </a:rPr>
              <a:t>Most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3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100" spc="45" dirty="0">
                <a:solidFill>
                  <a:srgbClr val="134F5C"/>
                </a:solidFill>
                <a:latin typeface="Verdana"/>
                <a:cs typeface="Verdana"/>
              </a:rPr>
              <a:t>ommon  w</a:t>
            </a:r>
            <a:r>
              <a:rPr sz="1100" spc="-5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100" spc="-2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100" spc="10" dirty="0">
                <a:solidFill>
                  <a:srgbClr val="134F5C"/>
                </a:solidFill>
                <a:latin typeface="Verdana"/>
                <a:cs typeface="Verdana"/>
              </a:rPr>
              <a:t>ds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2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100" spc="15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100" spc="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100" spc="30" dirty="0">
                <a:solidFill>
                  <a:srgbClr val="134F5C"/>
                </a:solidFill>
                <a:latin typeface="Verdana"/>
                <a:cs typeface="Verdana"/>
              </a:rPr>
              <a:t>h  </a:t>
            </a:r>
            <a:r>
              <a:rPr sz="1100" dirty="0">
                <a:solidFill>
                  <a:srgbClr val="134F5C"/>
                </a:solidFill>
                <a:latin typeface="Verdana"/>
                <a:cs typeface="Verdana"/>
              </a:rPr>
              <a:t>cluster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221441" y="2983200"/>
            <a:ext cx="2064385" cy="669290"/>
          </a:xfrm>
          <a:custGeom>
            <a:avLst/>
            <a:gdLst/>
            <a:ahLst/>
            <a:cxnLst/>
            <a:rect l="l" t="t" r="r" b="b"/>
            <a:pathLst>
              <a:path w="2064384" h="669289">
                <a:moveTo>
                  <a:pt x="1729499" y="668999"/>
                </a:moveTo>
                <a:lnTo>
                  <a:pt x="0" y="668999"/>
                </a:lnTo>
                <a:lnTo>
                  <a:pt x="334499" y="334499"/>
                </a:lnTo>
                <a:lnTo>
                  <a:pt x="0" y="0"/>
                </a:lnTo>
                <a:lnTo>
                  <a:pt x="1729499" y="0"/>
                </a:lnTo>
                <a:lnTo>
                  <a:pt x="2063999" y="334499"/>
                </a:lnTo>
                <a:lnTo>
                  <a:pt x="1729499" y="668999"/>
                </a:lnTo>
                <a:close/>
              </a:path>
            </a:pathLst>
          </a:custGeom>
          <a:solidFill>
            <a:srgbClr val="45818E"/>
          </a:solidFill>
          <a:ln>
            <a:solidFill>
              <a:srgbClr val="45818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5613910" y="3227785"/>
            <a:ext cx="1060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FFFFFF"/>
                </a:solidFill>
                <a:latin typeface="Tahoma"/>
                <a:cs typeface="Tahoma"/>
              </a:rPr>
              <a:t>Conclusion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13910" y="3890851"/>
            <a:ext cx="11912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325120" algn="l"/>
                <a:tab pos="325755" algn="l"/>
              </a:tabLst>
            </a:pPr>
            <a:r>
              <a:rPr sz="1100" spc="40" dirty="0">
                <a:solidFill>
                  <a:srgbClr val="134F5C"/>
                </a:solidFill>
                <a:latin typeface="Verdana"/>
                <a:cs typeface="Verdana"/>
              </a:rPr>
              <a:t>F</a:t>
            </a:r>
            <a:r>
              <a:rPr sz="1100" spc="15" dirty="0">
                <a:solidFill>
                  <a:srgbClr val="134F5C"/>
                </a:solidFill>
                <a:latin typeface="Verdana"/>
                <a:cs typeface="Verdana"/>
              </a:rPr>
              <a:t>utu</a:t>
            </a:r>
            <a:r>
              <a:rPr lang="en-US" sz="1100" spc="-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100" spc="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1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100" spc="45" dirty="0">
                <a:solidFill>
                  <a:srgbClr val="134F5C"/>
                </a:solidFill>
                <a:latin typeface="Verdana"/>
                <a:cs typeface="Verdana"/>
              </a:rPr>
              <a:t>w</a:t>
            </a:r>
            <a:r>
              <a:rPr sz="1100" spc="-5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100" spc="-1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100" spc="10" dirty="0">
                <a:solidFill>
                  <a:srgbClr val="134F5C"/>
                </a:solidFill>
                <a:latin typeface="Verdana"/>
                <a:cs typeface="Verdana"/>
              </a:rPr>
              <a:t>k</a:t>
            </a:r>
            <a:endParaRPr sz="11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1651" y="499254"/>
            <a:ext cx="55632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40" dirty="0"/>
              <a:t>CLUSTERING</a:t>
            </a:r>
            <a:r>
              <a:rPr sz="3700" spc="-110" dirty="0"/>
              <a:t> </a:t>
            </a:r>
            <a:r>
              <a:rPr sz="3700" spc="114" dirty="0"/>
              <a:t>DATASET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3301067" y="1215533"/>
            <a:ext cx="26758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35" dirty="0">
                <a:solidFill>
                  <a:srgbClr val="A61B00"/>
                </a:solidFill>
                <a:latin typeface="Tahoma"/>
                <a:cs typeface="Tahoma"/>
              </a:rPr>
              <a:t>TEXT</a:t>
            </a:r>
            <a:r>
              <a:rPr sz="2500" b="1" spc="-75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2500" b="1" spc="80" dirty="0">
                <a:solidFill>
                  <a:srgbClr val="A61B00"/>
                </a:solidFill>
                <a:latin typeface="Tahoma"/>
                <a:cs typeface="Tahoma"/>
              </a:rPr>
              <a:t>FEATURES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875" y="2376647"/>
            <a:ext cx="75069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50" dirty="0">
                <a:solidFill>
                  <a:srgbClr val="134F5C"/>
                </a:solidFill>
                <a:latin typeface="Tahoma"/>
                <a:cs typeface="Tahoma"/>
              </a:rPr>
              <a:t>Clustering</a:t>
            </a:r>
            <a:r>
              <a:rPr sz="19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900" b="1" spc="30" dirty="0">
                <a:solidFill>
                  <a:srgbClr val="134F5C"/>
                </a:solidFill>
                <a:latin typeface="Tahoma"/>
                <a:cs typeface="Tahoma"/>
              </a:rPr>
              <a:t>similar</a:t>
            </a:r>
            <a:r>
              <a:rPr sz="19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900" b="1" spc="65" dirty="0">
                <a:solidFill>
                  <a:srgbClr val="134F5C"/>
                </a:solidFill>
                <a:latin typeface="Tahoma"/>
                <a:cs typeface="Tahoma"/>
              </a:rPr>
              <a:t>content</a:t>
            </a:r>
            <a:r>
              <a:rPr sz="19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900" b="1" spc="60" dirty="0">
                <a:solidFill>
                  <a:srgbClr val="134F5C"/>
                </a:solidFill>
                <a:latin typeface="Tahoma"/>
                <a:cs typeface="Tahoma"/>
              </a:rPr>
              <a:t>by</a:t>
            </a:r>
            <a:r>
              <a:rPr sz="19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900" b="1" spc="80" dirty="0">
                <a:solidFill>
                  <a:srgbClr val="134F5C"/>
                </a:solidFill>
                <a:latin typeface="Tahoma"/>
                <a:cs typeface="Tahoma"/>
              </a:rPr>
              <a:t>matching</a:t>
            </a:r>
            <a:r>
              <a:rPr sz="19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900" b="1" spc="30" dirty="0">
                <a:solidFill>
                  <a:srgbClr val="134F5C"/>
                </a:solidFill>
                <a:latin typeface="Tahoma"/>
                <a:cs typeface="Tahoma"/>
              </a:rPr>
              <a:t>text-based</a:t>
            </a:r>
            <a:r>
              <a:rPr sz="19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900" b="1" spc="30" dirty="0">
                <a:solidFill>
                  <a:srgbClr val="134F5C"/>
                </a:solidFill>
                <a:latin typeface="Tahoma"/>
                <a:cs typeface="Tahoma"/>
              </a:rPr>
              <a:t>features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41775" y="2918900"/>
            <a:ext cx="3692525" cy="1736725"/>
            <a:chOff x="2841775" y="2918900"/>
            <a:chExt cx="3692525" cy="1736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1775" y="2937950"/>
              <a:ext cx="3692378" cy="17170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8925" y="2918900"/>
              <a:ext cx="3578077" cy="1602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301609"/>
            <a:ext cx="46939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TEXT</a:t>
            </a:r>
            <a:r>
              <a:rPr spc="-55" dirty="0"/>
              <a:t> </a:t>
            </a:r>
            <a:r>
              <a:rPr spc="50" dirty="0"/>
              <a:t>PRE-PROCESSING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88402" y="2204006"/>
            <a:ext cx="6221095" cy="643890"/>
            <a:chOff x="1988402" y="2204006"/>
            <a:chExt cx="6221095" cy="643890"/>
          </a:xfrm>
        </p:grpSpPr>
        <p:sp>
          <p:nvSpPr>
            <p:cNvPr id="4" name="object 4"/>
            <p:cNvSpPr/>
            <p:nvPr/>
          </p:nvSpPr>
          <p:spPr>
            <a:xfrm>
              <a:off x="4166454" y="2204007"/>
              <a:ext cx="4043045" cy="643890"/>
            </a:xfrm>
            <a:custGeom>
              <a:avLst/>
              <a:gdLst/>
              <a:ahLst/>
              <a:cxnLst/>
              <a:rect l="l" t="t" r="r" b="b"/>
              <a:pathLst>
                <a:path w="4043045" h="643889">
                  <a:moveTo>
                    <a:pt x="0" y="643499"/>
                  </a:moveTo>
                  <a:lnTo>
                    <a:pt x="4042870" y="643499"/>
                  </a:lnTo>
                  <a:lnTo>
                    <a:pt x="4042870" y="0"/>
                  </a:lnTo>
                  <a:lnTo>
                    <a:pt x="0" y="0"/>
                  </a:lnTo>
                  <a:lnTo>
                    <a:pt x="0" y="643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88400" y="2204008"/>
              <a:ext cx="2656840" cy="643890"/>
            </a:xfrm>
            <a:custGeom>
              <a:avLst/>
              <a:gdLst/>
              <a:ahLst/>
              <a:cxnLst/>
              <a:rect l="l" t="t" r="r" b="b"/>
              <a:pathLst>
                <a:path w="2656840" h="643889">
                  <a:moveTo>
                    <a:pt x="2656789" y="321678"/>
                  </a:moveTo>
                  <a:lnTo>
                    <a:pt x="2321610" y="0"/>
                  </a:lnTo>
                  <a:lnTo>
                    <a:pt x="980909" y="0"/>
                  </a:lnTo>
                  <a:lnTo>
                    <a:pt x="0" y="12"/>
                  </a:lnTo>
                  <a:lnTo>
                    <a:pt x="0" y="642607"/>
                  </a:lnTo>
                  <a:lnTo>
                    <a:pt x="980909" y="642607"/>
                  </a:lnTo>
                  <a:lnTo>
                    <a:pt x="980909" y="643356"/>
                  </a:lnTo>
                  <a:lnTo>
                    <a:pt x="2321610" y="643356"/>
                  </a:lnTo>
                  <a:lnTo>
                    <a:pt x="2656789" y="321678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31809" y="2402847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FFFFFF"/>
                </a:solidFill>
                <a:latin typeface="Tahoma"/>
                <a:cs typeface="Tahoma"/>
              </a:rPr>
              <a:t>STOP</a:t>
            </a:r>
            <a:r>
              <a:rPr sz="14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70" dirty="0">
                <a:solidFill>
                  <a:srgbClr val="FFFFFF"/>
                </a:solidFill>
                <a:latin typeface="Tahoma"/>
                <a:cs typeface="Tahoma"/>
              </a:rPr>
              <a:t>WORDS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319" y="2152774"/>
            <a:ext cx="957697" cy="785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3552" y="2204006"/>
            <a:ext cx="815340" cy="643890"/>
          </a:xfrm>
          <a:prstGeom prst="rect">
            <a:avLst/>
          </a:prstGeom>
          <a:solidFill>
            <a:srgbClr val="45818E"/>
          </a:solidFill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2600" b="1" spc="-1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66454" y="2204006"/>
            <a:ext cx="4043045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0265" indent="-321310">
              <a:lnSpc>
                <a:spcPct val="100000"/>
              </a:lnSpc>
              <a:spcBef>
                <a:spcPts val="105"/>
              </a:spcBef>
              <a:buFont typeface="Arial"/>
              <a:buChar char="●"/>
              <a:tabLst>
                <a:tab pos="850265" algn="l"/>
                <a:tab pos="850900" algn="l"/>
              </a:tabLst>
            </a:pPr>
            <a:r>
              <a:rPr sz="1200" b="1" spc="45" dirty="0">
                <a:solidFill>
                  <a:srgbClr val="134F5C"/>
                </a:solidFill>
                <a:latin typeface="Tahoma"/>
                <a:cs typeface="Tahoma"/>
              </a:rPr>
              <a:t>Removed</a:t>
            </a:r>
            <a:r>
              <a:rPr sz="1200" b="1" spc="-4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30" dirty="0">
                <a:solidFill>
                  <a:srgbClr val="134F5C"/>
                </a:solidFill>
                <a:latin typeface="Tahoma"/>
                <a:cs typeface="Tahoma"/>
              </a:rPr>
              <a:t>stop</a:t>
            </a:r>
            <a:r>
              <a:rPr sz="1200" b="1" spc="-3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30" dirty="0">
                <a:solidFill>
                  <a:srgbClr val="134F5C"/>
                </a:solidFill>
                <a:latin typeface="Tahoma"/>
                <a:cs typeface="Tahoma"/>
              </a:rPr>
              <a:t>words</a:t>
            </a:r>
            <a:endParaRPr sz="1200">
              <a:latin typeface="Tahoma"/>
              <a:cs typeface="Tahoma"/>
            </a:endParaRPr>
          </a:p>
          <a:p>
            <a:pPr marL="850265" marR="552450" indent="-320675">
              <a:lnSpc>
                <a:spcPct val="114999"/>
              </a:lnSpc>
              <a:buFont typeface="Arial"/>
              <a:buChar char="●"/>
              <a:tabLst>
                <a:tab pos="850265" algn="l"/>
                <a:tab pos="850900" algn="l"/>
              </a:tabLst>
            </a:pPr>
            <a:r>
              <a:rPr sz="1200" b="1" spc="30" dirty="0">
                <a:solidFill>
                  <a:srgbClr val="134F5C"/>
                </a:solidFill>
                <a:latin typeface="Tahoma"/>
                <a:cs typeface="Tahoma"/>
              </a:rPr>
              <a:t>No</a:t>
            </a:r>
            <a:r>
              <a:rPr sz="1200" b="1" spc="1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200" b="1" spc="45" dirty="0">
                <a:solidFill>
                  <a:srgbClr val="134F5C"/>
                </a:solidFill>
                <a:latin typeface="Tahoma"/>
                <a:cs typeface="Tahoma"/>
              </a:rPr>
              <a:t>mal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60" dirty="0">
                <a:solidFill>
                  <a:srgbClr val="134F5C"/>
                </a:solidFill>
                <a:latin typeface="Tahoma"/>
                <a:cs typeface="Tahoma"/>
              </a:rPr>
              <a:t>En</a:t>
            </a:r>
            <a:r>
              <a:rPr sz="1200" b="1" spc="30" dirty="0">
                <a:solidFill>
                  <a:srgbClr val="134F5C"/>
                </a:solidFill>
                <a:latin typeface="Tahoma"/>
                <a:cs typeface="Tahoma"/>
              </a:rPr>
              <a:t>glish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35" dirty="0">
                <a:solidFill>
                  <a:srgbClr val="134F5C"/>
                </a:solidFill>
                <a:latin typeface="Tahoma"/>
                <a:cs typeface="Tahoma"/>
              </a:rPr>
              <a:t>w</a:t>
            </a:r>
            <a:r>
              <a:rPr sz="1200" b="1" spc="20" dirty="0">
                <a:solidFill>
                  <a:srgbClr val="134F5C"/>
                </a:solidFill>
                <a:latin typeface="Tahoma"/>
                <a:cs typeface="Tahoma"/>
              </a:rPr>
              <a:t>o</a:t>
            </a:r>
            <a:r>
              <a:rPr sz="1200" b="1" spc="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200" b="1" spc="45" dirty="0">
                <a:solidFill>
                  <a:srgbClr val="134F5C"/>
                </a:solidFill>
                <a:latin typeface="Tahoma"/>
                <a:cs typeface="Tahoma"/>
              </a:rPr>
              <a:t>ds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-65" dirty="0">
                <a:solidFill>
                  <a:srgbClr val="134F5C"/>
                </a:solidFill>
                <a:latin typeface="Tahoma"/>
                <a:cs typeface="Tahoma"/>
              </a:rPr>
              <a:t>&amp;</a:t>
            </a:r>
            <a:r>
              <a:rPr sz="12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40" dirty="0">
                <a:solidFill>
                  <a:srgbClr val="134F5C"/>
                </a:solidFill>
                <a:latin typeface="Tahoma"/>
                <a:cs typeface="Tahoma"/>
              </a:rPr>
              <a:t>p</a:t>
            </a:r>
            <a:r>
              <a:rPr sz="1200" b="1" spc="1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200" b="1" spc="45" dirty="0">
                <a:solidFill>
                  <a:srgbClr val="134F5C"/>
                </a:solidFill>
                <a:latin typeface="Tahoma"/>
                <a:cs typeface="Tahoma"/>
              </a:rPr>
              <a:t>oblem  </a:t>
            </a:r>
            <a:r>
              <a:rPr sz="1200" b="1" spc="40" dirty="0">
                <a:solidFill>
                  <a:srgbClr val="134F5C"/>
                </a:solidFill>
                <a:latin typeface="Tahoma"/>
                <a:cs typeface="Tahoma"/>
              </a:rPr>
              <a:t>speciﬁc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88402" y="3980298"/>
            <a:ext cx="6221095" cy="643890"/>
            <a:chOff x="1988402" y="3980298"/>
            <a:chExt cx="6221095" cy="643890"/>
          </a:xfrm>
        </p:grpSpPr>
        <p:sp>
          <p:nvSpPr>
            <p:cNvPr id="11" name="object 11"/>
            <p:cNvSpPr/>
            <p:nvPr/>
          </p:nvSpPr>
          <p:spPr>
            <a:xfrm>
              <a:off x="4166454" y="3980298"/>
              <a:ext cx="4043045" cy="643890"/>
            </a:xfrm>
            <a:custGeom>
              <a:avLst/>
              <a:gdLst/>
              <a:ahLst/>
              <a:cxnLst/>
              <a:rect l="l" t="t" r="r" b="b"/>
              <a:pathLst>
                <a:path w="4043045" h="643889">
                  <a:moveTo>
                    <a:pt x="0" y="643499"/>
                  </a:moveTo>
                  <a:lnTo>
                    <a:pt x="4042870" y="643499"/>
                  </a:lnTo>
                  <a:lnTo>
                    <a:pt x="4042870" y="0"/>
                  </a:lnTo>
                  <a:lnTo>
                    <a:pt x="0" y="0"/>
                  </a:lnTo>
                  <a:lnTo>
                    <a:pt x="0" y="643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88400" y="3980306"/>
              <a:ext cx="2656840" cy="643890"/>
            </a:xfrm>
            <a:custGeom>
              <a:avLst/>
              <a:gdLst/>
              <a:ahLst/>
              <a:cxnLst/>
              <a:rect l="l" t="t" r="r" b="b"/>
              <a:pathLst>
                <a:path w="2656840" h="643889">
                  <a:moveTo>
                    <a:pt x="2656789" y="321678"/>
                  </a:moveTo>
                  <a:lnTo>
                    <a:pt x="2321610" y="0"/>
                  </a:lnTo>
                  <a:lnTo>
                    <a:pt x="2178050" y="0"/>
                  </a:lnTo>
                  <a:lnTo>
                    <a:pt x="980909" y="0"/>
                  </a:lnTo>
                  <a:lnTo>
                    <a:pt x="0" y="0"/>
                  </a:lnTo>
                  <a:lnTo>
                    <a:pt x="0" y="642607"/>
                  </a:lnTo>
                  <a:lnTo>
                    <a:pt x="980909" y="642607"/>
                  </a:lnTo>
                  <a:lnTo>
                    <a:pt x="980909" y="643356"/>
                  </a:lnTo>
                  <a:lnTo>
                    <a:pt x="2321610" y="643356"/>
                  </a:lnTo>
                  <a:lnTo>
                    <a:pt x="2656789" y="321678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44508" y="4179140"/>
            <a:ext cx="143508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lang="en-US" sz="14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LEMMATIZER</a:t>
            </a:r>
            <a:endParaRPr lang="en-US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22319" y="3929066"/>
            <a:ext cx="958215" cy="785495"/>
            <a:chOff x="1122319" y="3929066"/>
            <a:chExt cx="958215" cy="78549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319" y="3929066"/>
              <a:ext cx="957697" cy="7851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73552" y="3980305"/>
              <a:ext cx="815340" cy="642620"/>
            </a:xfrm>
            <a:custGeom>
              <a:avLst/>
              <a:gdLst/>
              <a:ahLst/>
              <a:cxnLst/>
              <a:rect l="l" t="t" r="r" b="b"/>
              <a:pathLst>
                <a:path w="815339" h="642620">
                  <a:moveTo>
                    <a:pt x="814820" y="642599"/>
                  </a:moveTo>
                  <a:lnTo>
                    <a:pt x="0" y="642599"/>
                  </a:lnTo>
                  <a:lnTo>
                    <a:pt x="0" y="0"/>
                  </a:lnTo>
                  <a:lnTo>
                    <a:pt x="814820" y="0"/>
                  </a:lnTo>
                  <a:lnTo>
                    <a:pt x="814820" y="642599"/>
                  </a:lnTo>
                  <a:close/>
                </a:path>
              </a:pathLst>
            </a:custGeom>
            <a:solidFill>
              <a:srgbClr val="458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67242" y="407757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66454" y="3980298"/>
            <a:ext cx="4043045" cy="515526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850265" indent="-321310">
              <a:lnSpc>
                <a:spcPct val="100000"/>
              </a:lnSpc>
              <a:spcBef>
                <a:spcPts val="940"/>
              </a:spcBef>
              <a:buFont typeface="Arial"/>
              <a:buChar char="●"/>
              <a:tabLst>
                <a:tab pos="850265" algn="l"/>
                <a:tab pos="850900" algn="l"/>
              </a:tabLst>
            </a:pPr>
            <a:r>
              <a:rPr sz="1200" b="1" spc="25" dirty="0">
                <a:solidFill>
                  <a:srgbClr val="134F5C"/>
                </a:solidFill>
                <a:latin typeface="Tahoma"/>
                <a:cs typeface="Tahoma"/>
              </a:rPr>
              <a:t>Transformed</a:t>
            </a:r>
            <a:r>
              <a:rPr sz="1200" b="1" spc="-2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30" dirty="0">
                <a:solidFill>
                  <a:srgbClr val="134F5C"/>
                </a:solidFill>
                <a:latin typeface="Tahoma"/>
                <a:cs typeface="Tahoma"/>
              </a:rPr>
              <a:t>words</a:t>
            </a:r>
            <a:r>
              <a:rPr sz="1200" b="1" spc="-2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20" dirty="0">
                <a:solidFill>
                  <a:srgbClr val="134F5C"/>
                </a:solidFill>
                <a:latin typeface="Tahoma"/>
                <a:cs typeface="Tahoma"/>
              </a:rPr>
              <a:t>to</a:t>
            </a:r>
            <a:r>
              <a:rPr sz="1200" b="1" spc="-2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20" dirty="0">
                <a:solidFill>
                  <a:srgbClr val="134F5C"/>
                </a:solidFill>
                <a:latin typeface="Tahoma"/>
                <a:cs typeface="Tahoma"/>
              </a:rPr>
              <a:t>roots</a:t>
            </a:r>
            <a:endParaRPr sz="1200" dirty="0">
              <a:latin typeface="Tahoma"/>
              <a:cs typeface="Tahoma"/>
            </a:endParaRPr>
          </a:p>
          <a:p>
            <a:pPr marL="850265" indent="-321310">
              <a:lnSpc>
                <a:spcPct val="100000"/>
              </a:lnSpc>
              <a:spcBef>
                <a:spcPts val="215"/>
              </a:spcBef>
              <a:buFont typeface="Arial"/>
              <a:buChar char="●"/>
              <a:tabLst>
                <a:tab pos="850265" algn="l"/>
                <a:tab pos="850900" algn="l"/>
              </a:tabLst>
            </a:pPr>
            <a:r>
              <a:rPr sz="1200" b="1" spc="45" dirty="0">
                <a:solidFill>
                  <a:srgbClr val="134F5C"/>
                </a:solidFill>
                <a:latin typeface="Tahoma"/>
                <a:cs typeface="Tahoma"/>
              </a:rPr>
              <a:t>Used</a:t>
            </a:r>
            <a:r>
              <a:rPr lang="en-US" sz="1200" b="1" spc="45" dirty="0">
                <a:solidFill>
                  <a:srgbClr val="134F5C"/>
                </a:solidFill>
                <a:latin typeface="Tahoma"/>
                <a:cs typeface="Tahoma"/>
              </a:rPr>
              <a:t> Word Net Lemmatizer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73525" y="1087801"/>
            <a:ext cx="7035800" cy="845185"/>
            <a:chOff x="1173525" y="1087801"/>
            <a:chExt cx="7035800" cy="845185"/>
          </a:xfrm>
        </p:grpSpPr>
        <p:sp>
          <p:nvSpPr>
            <p:cNvPr id="20" name="object 20"/>
            <p:cNvSpPr/>
            <p:nvPr/>
          </p:nvSpPr>
          <p:spPr>
            <a:xfrm>
              <a:off x="4166425" y="1257261"/>
              <a:ext cx="4043045" cy="675640"/>
            </a:xfrm>
            <a:custGeom>
              <a:avLst/>
              <a:gdLst/>
              <a:ahLst/>
              <a:cxnLst/>
              <a:rect l="l" t="t" r="r" b="b"/>
              <a:pathLst>
                <a:path w="4043045" h="675639">
                  <a:moveTo>
                    <a:pt x="4042867" y="0"/>
                  </a:moveTo>
                  <a:lnTo>
                    <a:pt x="0" y="0"/>
                  </a:lnTo>
                  <a:lnTo>
                    <a:pt x="0" y="601764"/>
                  </a:lnTo>
                  <a:lnTo>
                    <a:pt x="0" y="675474"/>
                  </a:lnTo>
                  <a:lnTo>
                    <a:pt x="4042867" y="675474"/>
                  </a:lnTo>
                  <a:lnTo>
                    <a:pt x="4042867" y="601764"/>
                  </a:lnTo>
                  <a:lnTo>
                    <a:pt x="404286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88375" y="1160259"/>
              <a:ext cx="2656840" cy="772795"/>
            </a:xfrm>
            <a:custGeom>
              <a:avLst/>
              <a:gdLst/>
              <a:ahLst/>
              <a:cxnLst/>
              <a:rect l="l" t="t" r="r" b="b"/>
              <a:pathLst>
                <a:path w="2656840" h="772794">
                  <a:moveTo>
                    <a:pt x="2656776" y="392353"/>
                  </a:moveTo>
                  <a:lnTo>
                    <a:pt x="2321598" y="12395"/>
                  </a:lnTo>
                  <a:lnTo>
                    <a:pt x="2178050" y="12395"/>
                  </a:lnTo>
                  <a:lnTo>
                    <a:pt x="2178050" y="0"/>
                  </a:lnTo>
                  <a:lnTo>
                    <a:pt x="0" y="0"/>
                  </a:lnTo>
                  <a:lnTo>
                    <a:pt x="0" y="771537"/>
                  </a:lnTo>
                  <a:lnTo>
                    <a:pt x="980909" y="771537"/>
                  </a:lnTo>
                  <a:lnTo>
                    <a:pt x="980909" y="772325"/>
                  </a:lnTo>
                  <a:lnTo>
                    <a:pt x="2321598" y="772325"/>
                  </a:lnTo>
                  <a:lnTo>
                    <a:pt x="2656776" y="392353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73525" y="1087801"/>
              <a:ext cx="815340" cy="844550"/>
            </a:xfrm>
            <a:custGeom>
              <a:avLst/>
              <a:gdLst/>
              <a:ahLst/>
              <a:cxnLst/>
              <a:rect l="l" t="t" r="r" b="b"/>
              <a:pathLst>
                <a:path w="815339" h="844550">
                  <a:moveTo>
                    <a:pt x="814820" y="843958"/>
                  </a:moveTo>
                  <a:lnTo>
                    <a:pt x="0" y="843958"/>
                  </a:lnTo>
                  <a:lnTo>
                    <a:pt x="0" y="0"/>
                  </a:lnTo>
                  <a:lnTo>
                    <a:pt x="814820" y="0"/>
                  </a:lnTo>
                  <a:lnTo>
                    <a:pt x="814820" y="843958"/>
                  </a:lnTo>
                  <a:close/>
                </a:path>
              </a:pathLst>
            </a:custGeom>
            <a:solidFill>
              <a:srgbClr val="458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16236" y="1285752"/>
            <a:ext cx="1422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b="1" spc="-6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66424" y="1088775"/>
            <a:ext cx="4043045" cy="844550"/>
          </a:xfrm>
          <a:custGeom>
            <a:avLst/>
            <a:gdLst/>
            <a:ahLst/>
            <a:cxnLst/>
            <a:rect l="l" t="t" r="r" b="b"/>
            <a:pathLst>
              <a:path w="4043045" h="844550">
                <a:moveTo>
                  <a:pt x="4042929" y="843958"/>
                </a:moveTo>
                <a:lnTo>
                  <a:pt x="0" y="843958"/>
                </a:lnTo>
                <a:lnTo>
                  <a:pt x="0" y="0"/>
                </a:lnTo>
                <a:lnTo>
                  <a:pt x="4042929" y="0"/>
                </a:lnTo>
                <a:lnTo>
                  <a:pt x="4042929" y="843958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396430" y="1408646"/>
            <a:ext cx="971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34F5C"/>
                </a:solidFill>
                <a:latin typeface="Microsoft Sans Serif"/>
                <a:cs typeface="Microsoft Sans Serif"/>
              </a:rPr>
              <a:t>●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67496" y="1088783"/>
            <a:ext cx="2747010" cy="843915"/>
          </a:xfrm>
          <a:custGeom>
            <a:avLst/>
            <a:gdLst/>
            <a:ahLst/>
            <a:cxnLst/>
            <a:rect l="l" t="t" r="r" b="b"/>
            <a:pathLst>
              <a:path w="2747010" h="843914">
                <a:moveTo>
                  <a:pt x="2746502" y="421944"/>
                </a:moveTo>
                <a:lnTo>
                  <a:pt x="2324544" y="0"/>
                </a:lnTo>
                <a:lnTo>
                  <a:pt x="0" y="0"/>
                </a:lnTo>
                <a:lnTo>
                  <a:pt x="0" y="843902"/>
                </a:lnTo>
                <a:lnTo>
                  <a:pt x="2324544" y="843902"/>
                </a:lnTo>
                <a:lnTo>
                  <a:pt x="2746502" y="421944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173075" y="1384237"/>
            <a:ext cx="9886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solidFill>
                  <a:srgbClr val="FFFFFF"/>
                </a:solidFill>
                <a:latin typeface="Tahoma"/>
                <a:cs typeface="Tahoma"/>
              </a:rPr>
              <a:t>CLEANING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78764" y="1246453"/>
            <a:ext cx="2841625" cy="500137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97180" indent="-297815">
              <a:lnSpc>
                <a:spcPct val="100000"/>
              </a:lnSpc>
              <a:spcBef>
                <a:spcPts val="260"/>
              </a:spcBef>
              <a:buFont typeface="Arial"/>
              <a:buChar char="●"/>
              <a:tabLst>
                <a:tab pos="297180" algn="l"/>
                <a:tab pos="297815" algn="l"/>
              </a:tabLst>
            </a:pPr>
            <a:r>
              <a:rPr sz="900" b="1" spc="30" dirty="0">
                <a:solidFill>
                  <a:srgbClr val="134F5C"/>
                </a:solidFill>
                <a:latin typeface="Tahoma"/>
                <a:cs typeface="Tahoma"/>
              </a:rPr>
              <a:t>Cleaned</a:t>
            </a:r>
            <a:r>
              <a:rPr sz="900" b="1" spc="-3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15" dirty="0">
                <a:solidFill>
                  <a:srgbClr val="134F5C"/>
                </a:solidFill>
                <a:latin typeface="Tahoma"/>
                <a:cs typeface="Tahoma"/>
              </a:rPr>
              <a:t>Null</a:t>
            </a:r>
            <a:r>
              <a:rPr sz="900" b="1" spc="-2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15" dirty="0">
                <a:solidFill>
                  <a:srgbClr val="134F5C"/>
                </a:solidFill>
                <a:latin typeface="Tahoma"/>
                <a:cs typeface="Tahoma"/>
              </a:rPr>
              <a:t>values</a:t>
            </a:r>
            <a:endParaRPr sz="900" dirty="0">
              <a:latin typeface="Tahoma"/>
              <a:cs typeface="Tahoma"/>
            </a:endParaRPr>
          </a:p>
          <a:p>
            <a:pPr marL="297180" indent="-297815">
              <a:lnSpc>
                <a:spcPct val="100000"/>
              </a:lnSpc>
              <a:spcBef>
                <a:spcPts val="165"/>
              </a:spcBef>
              <a:buFont typeface="Arial"/>
              <a:buChar char="●"/>
              <a:tabLst>
                <a:tab pos="297180" algn="l"/>
                <a:tab pos="297815" algn="l"/>
              </a:tabLst>
            </a:pPr>
            <a:r>
              <a:rPr sz="900" b="1" spc="20" dirty="0">
                <a:solidFill>
                  <a:srgbClr val="134F5C"/>
                </a:solidFill>
                <a:latin typeface="Tahoma"/>
                <a:cs typeface="Tahoma"/>
              </a:rPr>
              <a:t>All</a:t>
            </a:r>
            <a:r>
              <a:rPr sz="9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35" dirty="0">
                <a:solidFill>
                  <a:srgbClr val="134F5C"/>
                </a:solidFill>
                <a:latin typeface="Tahoma"/>
                <a:cs typeface="Tahoma"/>
              </a:rPr>
              <a:t>columns</a:t>
            </a:r>
            <a:r>
              <a:rPr sz="9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-45" dirty="0">
                <a:solidFill>
                  <a:srgbClr val="134F5C"/>
                </a:solidFill>
                <a:latin typeface="Tahoma"/>
                <a:cs typeface="Tahoma"/>
              </a:rPr>
              <a:t>-</a:t>
            </a:r>
            <a:r>
              <a:rPr sz="9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20" dirty="0">
                <a:solidFill>
                  <a:srgbClr val="134F5C"/>
                </a:solidFill>
                <a:latin typeface="Tahoma"/>
                <a:cs typeface="Tahoma"/>
              </a:rPr>
              <a:t>characters</a:t>
            </a:r>
            <a:r>
              <a:rPr sz="9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25" dirty="0">
                <a:solidFill>
                  <a:srgbClr val="134F5C"/>
                </a:solidFill>
                <a:latin typeface="Tahoma"/>
                <a:cs typeface="Tahoma"/>
              </a:rPr>
              <a:t>selected</a:t>
            </a:r>
            <a:r>
              <a:rPr sz="9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25" dirty="0">
                <a:solidFill>
                  <a:srgbClr val="134F5C"/>
                </a:solidFill>
                <a:latin typeface="Tahoma"/>
                <a:cs typeface="Tahoma"/>
              </a:rPr>
              <a:t>by</a:t>
            </a:r>
            <a:r>
              <a:rPr sz="9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15" dirty="0">
                <a:solidFill>
                  <a:srgbClr val="134F5C"/>
                </a:solidFill>
                <a:latin typeface="Tahoma"/>
                <a:cs typeface="Tahoma"/>
              </a:rPr>
              <a:t>regex</a:t>
            </a:r>
            <a:endParaRPr sz="900" dirty="0">
              <a:latin typeface="Tahoma"/>
              <a:cs typeface="Tahoma"/>
            </a:endParaRPr>
          </a:p>
          <a:p>
            <a:pPr marL="297180" indent="-297815">
              <a:lnSpc>
                <a:spcPct val="100000"/>
              </a:lnSpc>
              <a:spcBef>
                <a:spcPts val="160"/>
              </a:spcBef>
              <a:buFont typeface="Arial"/>
              <a:buChar char="●"/>
              <a:tabLst>
                <a:tab pos="297180" algn="l"/>
                <a:tab pos="297815" algn="l"/>
              </a:tabLst>
            </a:pPr>
            <a:r>
              <a:rPr sz="900" b="1" spc="20" dirty="0">
                <a:solidFill>
                  <a:srgbClr val="134F5C"/>
                </a:solidFill>
                <a:latin typeface="Tahoma"/>
                <a:cs typeface="Tahoma"/>
              </a:rPr>
              <a:t>All</a:t>
            </a:r>
            <a:r>
              <a:rPr sz="900" b="1" spc="-2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20" dirty="0">
                <a:solidFill>
                  <a:srgbClr val="134F5C"/>
                </a:solidFill>
                <a:latin typeface="Tahoma"/>
                <a:cs typeface="Tahoma"/>
              </a:rPr>
              <a:t>words</a:t>
            </a:r>
            <a:r>
              <a:rPr sz="900" b="1" spc="-2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15" dirty="0">
                <a:solidFill>
                  <a:srgbClr val="134F5C"/>
                </a:solidFill>
                <a:latin typeface="Tahoma"/>
                <a:cs typeface="Tahoma"/>
              </a:rPr>
              <a:t>to</a:t>
            </a:r>
            <a:r>
              <a:rPr sz="900" b="1" spc="-2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20" dirty="0">
                <a:solidFill>
                  <a:srgbClr val="134F5C"/>
                </a:solidFill>
                <a:latin typeface="Tahoma"/>
                <a:cs typeface="Tahoma"/>
              </a:rPr>
              <a:t>lowercase</a:t>
            </a:r>
            <a:endParaRPr sz="900" dirty="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22300" y="3067542"/>
            <a:ext cx="7087234" cy="785495"/>
            <a:chOff x="1122300" y="3067542"/>
            <a:chExt cx="7087234" cy="785495"/>
          </a:xfrm>
        </p:grpSpPr>
        <p:sp>
          <p:nvSpPr>
            <p:cNvPr id="30" name="object 30"/>
            <p:cNvSpPr/>
            <p:nvPr/>
          </p:nvSpPr>
          <p:spPr>
            <a:xfrm>
              <a:off x="4166435" y="3118774"/>
              <a:ext cx="4043045" cy="643890"/>
            </a:xfrm>
            <a:custGeom>
              <a:avLst/>
              <a:gdLst/>
              <a:ahLst/>
              <a:cxnLst/>
              <a:rect l="l" t="t" r="r" b="b"/>
              <a:pathLst>
                <a:path w="4043045" h="643889">
                  <a:moveTo>
                    <a:pt x="0" y="643499"/>
                  </a:moveTo>
                  <a:lnTo>
                    <a:pt x="4042870" y="643499"/>
                  </a:lnTo>
                  <a:lnTo>
                    <a:pt x="4042870" y="0"/>
                  </a:lnTo>
                  <a:lnTo>
                    <a:pt x="0" y="0"/>
                  </a:lnTo>
                  <a:lnTo>
                    <a:pt x="0" y="643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88383" y="3118781"/>
              <a:ext cx="2178050" cy="642620"/>
            </a:xfrm>
            <a:custGeom>
              <a:avLst/>
              <a:gdLst/>
              <a:ahLst/>
              <a:cxnLst/>
              <a:rect l="l" t="t" r="r" b="b"/>
              <a:pathLst>
                <a:path w="2178050" h="642620">
                  <a:moveTo>
                    <a:pt x="2178051" y="642599"/>
                  </a:moveTo>
                  <a:lnTo>
                    <a:pt x="0" y="642599"/>
                  </a:lnTo>
                  <a:lnTo>
                    <a:pt x="0" y="0"/>
                  </a:lnTo>
                  <a:lnTo>
                    <a:pt x="2178051" y="0"/>
                  </a:lnTo>
                  <a:lnTo>
                    <a:pt x="2178051" y="642599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300" y="3067542"/>
              <a:ext cx="957697" cy="7851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73532" y="3118781"/>
              <a:ext cx="815340" cy="642620"/>
            </a:xfrm>
            <a:custGeom>
              <a:avLst/>
              <a:gdLst/>
              <a:ahLst/>
              <a:cxnLst/>
              <a:rect l="l" t="t" r="r" b="b"/>
              <a:pathLst>
                <a:path w="815339" h="642620">
                  <a:moveTo>
                    <a:pt x="814821" y="642599"/>
                  </a:moveTo>
                  <a:lnTo>
                    <a:pt x="0" y="642599"/>
                  </a:lnTo>
                  <a:lnTo>
                    <a:pt x="0" y="0"/>
                  </a:lnTo>
                  <a:lnTo>
                    <a:pt x="814821" y="0"/>
                  </a:lnTo>
                  <a:lnTo>
                    <a:pt x="814821" y="642599"/>
                  </a:lnTo>
                  <a:close/>
                </a:path>
              </a:pathLst>
            </a:custGeom>
            <a:solidFill>
              <a:srgbClr val="458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83233" y="3216054"/>
            <a:ext cx="2082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b="1" spc="-12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66435" y="3118774"/>
            <a:ext cx="4043045" cy="64389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850265" indent="-321310">
              <a:lnSpc>
                <a:spcPct val="100000"/>
              </a:lnSpc>
              <a:spcBef>
                <a:spcPts val="940"/>
              </a:spcBef>
              <a:buFont typeface="Arial"/>
              <a:buChar char="●"/>
              <a:tabLst>
                <a:tab pos="850265" algn="l"/>
                <a:tab pos="850900" algn="l"/>
              </a:tabLst>
            </a:pPr>
            <a:r>
              <a:rPr sz="1200" b="1" spc="25" dirty="0">
                <a:solidFill>
                  <a:srgbClr val="134F5C"/>
                </a:solidFill>
                <a:latin typeface="Tahoma"/>
                <a:cs typeface="Tahoma"/>
              </a:rPr>
              <a:t>Splitted</a:t>
            </a:r>
            <a:r>
              <a:rPr sz="1200" b="1" spc="-3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40" dirty="0">
                <a:solidFill>
                  <a:srgbClr val="134F5C"/>
                </a:solidFill>
                <a:latin typeface="Tahoma"/>
                <a:cs typeface="Tahoma"/>
              </a:rPr>
              <a:t>sentences</a:t>
            </a:r>
            <a:r>
              <a:rPr sz="1200" b="1" spc="-3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20" dirty="0">
                <a:solidFill>
                  <a:srgbClr val="134F5C"/>
                </a:solidFill>
                <a:latin typeface="Tahoma"/>
                <a:cs typeface="Tahoma"/>
              </a:rPr>
              <a:t>to</a:t>
            </a:r>
            <a:r>
              <a:rPr sz="1200" b="1" spc="-3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30" dirty="0">
                <a:solidFill>
                  <a:srgbClr val="134F5C"/>
                </a:solidFill>
                <a:latin typeface="Tahoma"/>
                <a:cs typeface="Tahoma"/>
              </a:rPr>
              <a:t>tokens</a:t>
            </a:r>
            <a:endParaRPr sz="1200">
              <a:latin typeface="Tahoma"/>
              <a:cs typeface="Tahoma"/>
            </a:endParaRPr>
          </a:p>
          <a:p>
            <a:pPr marL="850265" indent="-321310">
              <a:lnSpc>
                <a:spcPct val="100000"/>
              </a:lnSpc>
              <a:spcBef>
                <a:spcPts val="215"/>
              </a:spcBef>
              <a:buFont typeface="Arial"/>
              <a:buChar char="●"/>
              <a:tabLst>
                <a:tab pos="850265" algn="l"/>
                <a:tab pos="850900" algn="l"/>
              </a:tabLst>
            </a:pPr>
            <a:r>
              <a:rPr sz="1200" b="1" spc="45" dirty="0">
                <a:solidFill>
                  <a:srgbClr val="134F5C"/>
                </a:solidFill>
                <a:latin typeface="Tahoma"/>
                <a:cs typeface="Tahoma"/>
              </a:rPr>
              <a:t>Used</a:t>
            </a:r>
            <a:r>
              <a:rPr sz="1200" b="1" spc="-3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15" dirty="0">
                <a:solidFill>
                  <a:srgbClr val="134F5C"/>
                </a:solidFill>
                <a:latin typeface="Tahoma"/>
                <a:cs typeface="Tahoma"/>
              </a:rPr>
              <a:t>word_tokenise</a:t>
            </a:r>
            <a:r>
              <a:rPr sz="1200" b="1" spc="-3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35" dirty="0">
                <a:solidFill>
                  <a:srgbClr val="134F5C"/>
                </a:solidFill>
                <a:latin typeface="Tahoma"/>
                <a:cs typeface="Tahoma"/>
              </a:rPr>
              <a:t>from</a:t>
            </a:r>
            <a:r>
              <a:rPr sz="1200" b="1" spc="-2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200" b="1" spc="15" dirty="0">
                <a:solidFill>
                  <a:srgbClr val="134F5C"/>
                </a:solidFill>
                <a:latin typeface="Tahoma"/>
                <a:cs typeface="Tahoma"/>
              </a:rPr>
              <a:t>NLTK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058759" y="3118777"/>
            <a:ext cx="2586990" cy="643890"/>
          </a:xfrm>
          <a:custGeom>
            <a:avLst/>
            <a:gdLst/>
            <a:ahLst/>
            <a:cxnLst/>
            <a:rect l="l" t="t" r="r" b="b"/>
            <a:pathLst>
              <a:path w="2586990" h="643889">
                <a:moveTo>
                  <a:pt x="2586405" y="321678"/>
                </a:moveTo>
                <a:lnTo>
                  <a:pt x="2251240" y="0"/>
                </a:lnTo>
                <a:lnTo>
                  <a:pt x="910539" y="0"/>
                </a:lnTo>
                <a:lnTo>
                  <a:pt x="910539" y="77381"/>
                </a:lnTo>
                <a:lnTo>
                  <a:pt x="0" y="77381"/>
                </a:lnTo>
                <a:lnTo>
                  <a:pt x="0" y="573290"/>
                </a:lnTo>
                <a:lnTo>
                  <a:pt x="910539" y="573290"/>
                </a:lnTo>
                <a:lnTo>
                  <a:pt x="910539" y="643356"/>
                </a:lnTo>
                <a:lnTo>
                  <a:pt x="2251240" y="643356"/>
                </a:lnTo>
                <a:lnTo>
                  <a:pt x="2586405" y="321678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144490" y="3317616"/>
            <a:ext cx="1435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35" dirty="0">
                <a:solidFill>
                  <a:srgbClr val="FFFFFF"/>
                </a:solidFill>
                <a:latin typeface="Tahoma"/>
                <a:cs typeface="Tahoma"/>
              </a:rPr>
              <a:t>OKENIZ</a:t>
            </a:r>
            <a:r>
              <a:rPr sz="1400" b="1" spc="-15" dirty="0">
                <a:solidFill>
                  <a:srgbClr val="FFFFFF"/>
                </a:solidFill>
                <a:latin typeface="Tahoma"/>
                <a:cs typeface="Tahoma"/>
              </a:rPr>
              <a:t>ATION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590475" y="162675"/>
            <a:ext cx="1676400" cy="915669"/>
            <a:chOff x="6590475" y="162675"/>
            <a:chExt cx="1676400" cy="915669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0475" y="162675"/>
              <a:ext cx="1676000" cy="915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7625" y="162675"/>
              <a:ext cx="1561699" cy="800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352985"/>
            <a:ext cx="39954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A61B00"/>
                </a:solidFill>
                <a:latin typeface="Tahoma"/>
                <a:cs typeface="Tahoma"/>
              </a:rPr>
              <a:t>TIME</a:t>
            </a:r>
            <a:r>
              <a:rPr sz="3000" b="1" spc="-60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3000" b="1" spc="100" dirty="0">
                <a:solidFill>
                  <a:srgbClr val="A61B00"/>
                </a:solidFill>
                <a:latin typeface="Tahoma"/>
                <a:cs typeface="Tahoma"/>
              </a:rPr>
              <a:t>TO</a:t>
            </a:r>
            <a:r>
              <a:rPr sz="3000" b="1" spc="-60" dirty="0">
                <a:solidFill>
                  <a:srgbClr val="A61B00"/>
                </a:solidFill>
                <a:latin typeface="Tahoma"/>
                <a:cs typeface="Tahoma"/>
              </a:rPr>
              <a:t> </a:t>
            </a:r>
            <a:r>
              <a:rPr sz="3000" b="1" spc="-20" dirty="0">
                <a:solidFill>
                  <a:srgbClr val="A61B00"/>
                </a:solidFill>
                <a:latin typeface="Tahoma"/>
                <a:cs typeface="Tahoma"/>
              </a:rPr>
              <a:t>CLUSTER….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425" y="218313"/>
            <a:ext cx="18561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F4FCFF"/>
                </a:solidFill>
              </a:rPr>
              <a:t>Data</a:t>
            </a:r>
            <a:r>
              <a:rPr sz="1400" spc="-80" dirty="0">
                <a:solidFill>
                  <a:srgbClr val="F4FCFF"/>
                </a:solidFill>
              </a:rPr>
              <a:t> </a:t>
            </a:r>
            <a:r>
              <a:rPr sz="1400" spc="45" dirty="0">
                <a:solidFill>
                  <a:srgbClr val="F4FCFF"/>
                </a:solidFill>
              </a:rPr>
              <a:t>Preprocessing</a:t>
            </a:r>
            <a:endParaRPr sz="1400"/>
          </a:p>
        </p:txBody>
      </p:sp>
      <p:grpSp>
        <p:nvGrpSpPr>
          <p:cNvPr id="4" name="object 4"/>
          <p:cNvGrpSpPr/>
          <p:nvPr/>
        </p:nvGrpSpPr>
        <p:grpSpPr>
          <a:xfrm>
            <a:off x="1087524" y="1689936"/>
            <a:ext cx="6969125" cy="914400"/>
            <a:chOff x="1087524" y="1689936"/>
            <a:chExt cx="6969125" cy="914400"/>
          </a:xfrm>
        </p:grpSpPr>
        <p:sp>
          <p:nvSpPr>
            <p:cNvPr id="5" name="object 5"/>
            <p:cNvSpPr/>
            <p:nvPr/>
          </p:nvSpPr>
          <p:spPr>
            <a:xfrm>
              <a:off x="2184702" y="1695421"/>
              <a:ext cx="718820" cy="742315"/>
            </a:xfrm>
            <a:custGeom>
              <a:avLst/>
              <a:gdLst/>
              <a:ahLst/>
              <a:cxnLst/>
              <a:rect l="l" t="t" r="r" b="b"/>
              <a:pathLst>
                <a:path w="718819" h="742314">
                  <a:moveTo>
                    <a:pt x="0" y="0"/>
                  </a:moveTo>
                  <a:lnTo>
                    <a:pt x="718499" y="741899"/>
                  </a:lnTo>
                </a:path>
              </a:pathLst>
            </a:custGeom>
            <a:ln w="9524">
              <a:solidFill>
                <a:srgbClr val="0D5D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7524" y="2306625"/>
              <a:ext cx="1835150" cy="143510"/>
            </a:xfrm>
            <a:custGeom>
              <a:avLst/>
              <a:gdLst/>
              <a:ahLst/>
              <a:cxnLst/>
              <a:rect l="l" t="t" r="r" b="b"/>
              <a:pathLst>
                <a:path w="1835150" h="143510">
                  <a:moveTo>
                    <a:pt x="1834799" y="143399"/>
                  </a:moveTo>
                  <a:lnTo>
                    <a:pt x="139029" y="143399"/>
                  </a:lnTo>
                  <a:lnTo>
                    <a:pt x="0" y="0"/>
                  </a:lnTo>
                  <a:lnTo>
                    <a:pt x="1695770" y="0"/>
                  </a:lnTo>
                  <a:lnTo>
                    <a:pt x="1834799" y="143399"/>
                  </a:lnTo>
                  <a:close/>
                </a:path>
              </a:pathLst>
            </a:custGeom>
            <a:solidFill>
              <a:srgbClr val="0D5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7624" y="2460449"/>
              <a:ext cx="1835150" cy="143510"/>
            </a:xfrm>
            <a:custGeom>
              <a:avLst/>
              <a:gdLst/>
              <a:ahLst/>
              <a:cxnLst/>
              <a:rect l="l" t="t" r="r" b="b"/>
              <a:pathLst>
                <a:path w="1835150" h="143510">
                  <a:moveTo>
                    <a:pt x="1695770" y="143399"/>
                  </a:moveTo>
                  <a:lnTo>
                    <a:pt x="0" y="143399"/>
                  </a:lnTo>
                  <a:lnTo>
                    <a:pt x="139029" y="0"/>
                  </a:lnTo>
                  <a:lnTo>
                    <a:pt x="1834799" y="0"/>
                  </a:lnTo>
                  <a:lnTo>
                    <a:pt x="1695770" y="143399"/>
                  </a:lnTo>
                  <a:close/>
                </a:path>
              </a:pathLst>
            </a:custGeom>
            <a:solidFill>
              <a:srgbClr val="094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4702" y="1695421"/>
              <a:ext cx="718820" cy="742315"/>
            </a:xfrm>
            <a:custGeom>
              <a:avLst/>
              <a:gdLst/>
              <a:ahLst/>
              <a:cxnLst/>
              <a:rect l="l" t="t" r="r" b="b"/>
              <a:pathLst>
                <a:path w="718819" h="742314">
                  <a:moveTo>
                    <a:pt x="0" y="0"/>
                  </a:moveTo>
                  <a:lnTo>
                    <a:pt x="718499" y="741899"/>
                  </a:lnTo>
                </a:path>
              </a:pathLst>
            </a:custGeom>
            <a:ln w="9524">
              <a:solidFill>
                <a:srgbClr val="134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513" y="2306637"/>
              <a:ext cx="1835150" cy="297815"/>
            </a:xfrm>
            <a:custGeom>
              <a:avLst/>
              <a:gdLst/>
              <a:ahLst/>
              <a:cxnLst/>
              <a:rect l="l" t="t" r="r" b="b"/>
              <a:pathLst>
                <a:path w="1835150" h="297814">
                  <a:moveTo>
                    <a:pt x="1834807" y="143395"/>
                  </a:moveTo>
                  <a:lnTo>
                    <a:pt x="1695780" y="0"/>
                  </a:lnTo>
                  <a:lnTo>
                    <a:pt x="0" y="0"/>
                  </a:lnTo>
                  <a:lnTo>
                    <a:pt x="139039" y="143395"/>
                  </a:lnTo>
                  <a:lnTo>
                    <a:pt x="1834807" y="143395"/>
                  </a:lnTo>
                  <a:close/>
                </a:path>
                <a:path w="1835150" h="297814">
                  <a:moveTo>
                    <a:pt x="1834908" y="153822"/>
                  </a:moveTo>
                  <a:lnTo>
                    <a:pt x="139128" y="153822"/>
                  </a:lnTo>
                  <a:lnTo>
                    <a:pt x="101" y="297218"/>
                  </a:lnTo>
                  <a:lnTo>
                    <a:pt x="1695881" y="297218"/>
                  </a:lnTo>
                  <a:lnTo>
                    <a:pt x="1834908" y="153822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5496" y="1694710"/>
              <a:ext cx="718820" cy="742315"/>
            </a:xfrm>
            <a:custGeom>
              <a:avLst/>
              <a:gdLst/>
              <a:ahLst/>
              <a:cxnLst/>
              <a:rect l="l" t="t" r="r" b="b"/>
              <a:pathLst>
                <a:path w="718820" h="742314">
                  <a:moveTo>
                    <a:pt x="0" y="0"/>
                  </a:moveTo>
                  <a:lnTo>
                    <a:pt x="718499" y="741899"/>
                  </a:lnTo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8319" y="2305914"/>
              <a:ext cx="1835150" cy="143510"/>
            </a:xfrm>
            <a:custGeom>
              <a:avLst/>
              <a:gdLst/>
              <a:ahLst/>
              <a:cxnLst/>
              <a:rect l="l" t="t" r="r" b="b"/>
              <a:pathLst>
                <a:path w="1835150" h="143510">
                  <a:moveTo>
                    <a:pt x="1834799" y="143399"/>
                  </a:moveTo>
                  <a:lnTo>
                    <a:pt x="139028" y="143399"/>
                  </a:lnTo>
                  <a:lnTo>
                    <a:pt x="0" y="0"/>
                  </a:lnTo>
                  <a:lnTo>
                    <a:pt x="1695770" y="0"/>
                  </a:lnTo>
                  <a:lnTo>
                    <a:pt x="1834799" y="1433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08419" y="2459738"/>
              <a:ext cx="1835150" cy="143510"/>
            </a:xfrm>
            <a:custGeom>
              <a:avLst/>
              <a:gdLst/>
              <a:ahLst/>
              <a:cxnLst/>
              <a:rect l="l" t="t" r="r" b="b"/>
              <a:pathLst>
                <a:path w="1835150" h="143510">
                  <a:moveTo>
                    <a:pt x="1695770" y="143399"/>
                  </a:moveTo>
                  <a:lnTo>
                    <a:pt x="0" y="143399"/>
                  </a:lnTo>
                  <a:lnTo>
                    <a:pt x="139028" y="0"/>
                  </a:lnTo>
                  <a:lnTo>
                    <a:pt x="1834799" y="0"/>
                  </a:lnTo>
                  <a:lnTo>
                    <a:pt x="1695770" y="14339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8760" y="1694699"/>
              <a:ext cx="718820" cy="742315"/>
            </a:xfrm>
            <a:custGeom>
              <a:avLst/>
              <a:gdLst/>
              <a:ahLst/>
              <a:cxnLst/>
              <a:rect l="l" t="t" r="r" b="b"/>
              <a:pathLst>
                <a:path w="718820" h="742314">
                  <a:moveTo>
                    <a:pt x="0" y="0"/>
                  </a:moveTo>
                  <a:lnTo>
                    <a:pt x="718499" y="741899"/>
                  </a:lnTo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21582" y="2305903"/>
              <a:ext cx="1835150" cy="143510"/>
            </a:xfrm>
            <a:custGeom>
              <a:avLst/>
              <a:gdLst/>
              <a:ahLst/>
              <a:cxnLst/>
              <a:rect l="l" t="t" r="r" b="b"/>
              <a:pathLst>
                <a:path w="1835150" h="143510">
                  <a:moveTo>
                    <a:pt x="1834799" y="143399"/>
                  </a:moveTo>
                  <a:lnTo>
                    <a:pt x="139029" y="143399"/>
                  </a:lnTo>
                  <a:lnTo>
                    <a:pt x="0" y="0"/>
                  </a:lnTo>
                  <a:lnTo>
                    <a:pt x="1695771" y="0"/>
                  </a:lnTo>
                  <a:lnTo>
                    <a:pt x="1834799" y="1433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21682" y="2459727"/>
              <a:ext cx="1835150" cy="143510"/>
            </a:xfrm>
            <a:custGeom>
              <a:avLst/>
              <a:gdLst/>
              <a:ahLst/>
              <a:cxnLst/>
              <a:rect l="l" t="t" r="r" b="b"/>
              <a:pathLst>
                <a:path w="1835150" h="143510">
                  <a:moveTo>
                    <a:pt x="1695771" y="143399"/>
                  </a:moveTo>
                  <a:lnTo>
                    <a:pt x="0" y="143399"/>
                  </a:lnTo>
                  <a:lnTo>
                    <a:pt x="139029" y="0"/>
                  </a:lnTo>
                  <a:lnTo>
                    <a:pt x="1834799" y="0"/>
                  </a:lnTo>
                  <a:lnTo>
                    <a:pt x="1695771" y="14339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93651" y="1695421"/>
              <a:ext cx="718820" cy="742315"/>
            </a:xfrm>
            <a:custGeom>
              <a:avLst/>
              <a:gdLst/>
              <a:ahLst/>
              <a:cxnLst/>
              <a:rect l="l" t="t" r="r" b="b"/>
              <a:pathLst>
                <a:path w="718820" h="742314">
                  <a:moveTo>
                    <a:pt x="0" y="0"/>
                  </a:moveTo>
                  <a:lnTo>
                    <a:pt x="718499" y="741899"/>
                  </a:lnTo>
                </a:path>
              </a:pathLst>
            </a:custGeom>
            <a:ln w="9524">
              <a:solidFill>
                <a:srgbClr val="134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96463" y="2306637"/>
              <a:ext cx="1835150" cy="297815"/>
            </a:xfrm>
            <a:custGeom>
              <a:avLst/>
              <a:gdLst/>
              <a:ahLst/>
              <a:cxnLst/>
              <a:rect l="l" t="t" r="r" b="b"/>
              <a:pathLst>
                <a:path w="1835150" h="297814">
                  <a:moveTo>
                    <a:pt x="1834807" y="143395"/>
                  </a:moveTo>
                  <a:lnTo>
                    <a:pt x="1695780" y="0"/>
                  </a:lnTo>
                  <a:lnTo>
                    <a:pt x="0" y="0"/>
                  </a:lnTo>
                  <a:lnTo>
                    <a:pt x="139026" y="143395"/>
                  </a:lnTo>
                  <a:lnTo>
                    <a:pt x="1834807" y="143395"/>
                  </a:lnTo>
                  <a:close/>
                </a:path>
                <a:path w="1835150" h="297814">
                  <a:moveTo>
                    <a:pt x="1834908" y="153822"/>
                  </a:moveTo>
                  <a:lnTo>
                    <a:pt x="139128" y="153822"/>
                  </a:lnTo>
                  <a:lnTo>
                    <a:pt x="101" y="297218"/>
                  </a:lnTo>
                  <a:lnTo>
                    <a:pt x="1695869" y="297218"/>
                  </a:lnTo>
                  <a:lnTo>
                    <a:pt x="1834908" y="153822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5496" y="1694710"/>
              <a:ext cx="718820" cy="742315"/>
            </a:xfrm>
            <a:custGeom>
              <a:avLst/>
              <a:gdLst/>
              <a:ahLst/>
              <a:cxnLst/>
              <a:rect l="l" t="t" r="r" b="b"/>
              <a:pathLst>
                <a:path w="718820" h="742314">
                  <a:moveTo>
                    <a:pt x="0" y="0"/>
                  </a:moveTo>
                  <a:lnTo>
                    <a:pt x="718499" y="741899"/>
                  </a:lnTo>
                </a:path>
              </a:pathLst>
            </a:custGeom>
            <a:ln w="952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08309" y="2305926"/>
              <a:ext cx="1835150" cy="297815"/>
            </a:xfrm>
            <a:custGeom>
              <a:avLst/>
              <a:gdLst/>
              <a:ahLst/>
              <a:cxnLst/>
              <a:rect l="l" t="t" r="r" b="b"/>
              <a:pathLst>
                <a:path w="1835150" h="297814">
                  <a:moveTo>
                    <a:pt x="1834807" y="143395"/>
                  </a:moveTo>
                  <a:lnTo>
                    <a:pt x="1695780" y="0"/>
                  </a:lnTo>
                  <a:lnTo>
                    <a:pt x="0" y="0"/>
                  </a:lnTo>
                  <a:lnTo>
                    <a:pt x="139026" y="143395"/>
                  </a:lnTo>
                  <a:lnTo>
                    <a:pt x="1834807" y="143395"/>
                  </a:lnTo>
                  <a:close/>
                </a:path>
                <a:path w="1835150" h="297814">
                  <a:moveTo>
                    <a:pt x="1834908" y="153822"/>
                  </a:moveTo>
                  <a:lnTo>
                    <a:pt x="139128" y="153822"/>
                  </a:lnTo>
                  <a:lnTo>
                    <a:pt x="101" y="297218"/>
                  </a:lnTo>
                  <a:lnTo>
                    <a:pt x="1695869" y="297218"/>
                  </a:lnTo>
                  <a:lnTo>
                    <a:pt x="1834908" y="153822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18760" y="1694699"/>
              <a:ext cx="718820" cy="742315"/>
            </a:xfrm>
            <a:custGeom>
              <a:avLst/>
              <a:gdLst/>
              <a:ahLst/>
              <a:cxnLst/>
              <a:rect l="l" t="t" r="r" b="b"/>
              <a:pathLst>
                <a:path w="718820" h="742314">
                  <a:moveTo>
                    <a:pt x="0" y="0"/>
                  </a:moveTo>
                  <a:lnTo>
                    <a:pt x="718499" y="741899"/>
                  </a:lnTo>
                </a:path>
              </a:pathLst>
            </a:custGeom>
            <a:ln w="952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1577" y="2305913"/>
              <a:ext cx="1835150" cy="297815"/>
            </a:xfrm>
            <a:custGeom>
              <a:avLst/>
              <a:gdLst/>
              <a:ahLst/>
              <a:cxnLst/>
              <a:rect l="l" t="t" r="r" b="b"/>
              <a:pathLst>
                <a:path w="1835150" h="297814">
                  <a:moveTo>
                    <a:pt x="1834794" y="143395"/>
                  </a:moveTo>
                  <a:lnTo>
                    <a:pt x="1695767" y="0"/>
                  </a:lnTo>
                  <a:lnTo>
                    <a:pt x="0" y="0"/>
                  </a:lnTo>
                  <a:lnTo>
                    <a:pt x="139026" y="143395"/>
                  </a:lnTo>
                  <a:lnTo>
                    <a:pt x="1834794" y="143395"/>
                  </a:lnTo>
                  <a:close/>
                </a:path>
                <a:path w="1835150" h="297814">
                  <a:moveTo>
                    <a:pt x="1834896" y="153822"/>
                  </a:moveTo>
                  <a:lnTo>
                    <a:pt x="139128" y="153822"/>
                  </a:lnTo>
                  <a:lnTo>
                    <a:pt x="101" y="297218"/>
                  </a:lnTo>
                  <a:lnTo>
                    <a:pt x="1695869" y="297218"/>
                  </a:lnTo>
                  <a:lnTo>
                    <a:pt x="1834896" y="153822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1875" y="1361645"/>
            <a:ext cx="14528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10" dirty="0">
                <a:solidFill>
                  <a:srgbClr val="134F5C"/>
                </a:solidFill>
                <a:latin typeface="Tahoma"/>
                <a:cs typeface="Tahoma"/>
              </a:rPr>
              <a:t>VECTORIZATION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5385" y="1261595"/>
            <a:ext cx="15424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solidFill>
                  <a:srgbClr val="134F5C"/>
                </a:solidFill>
                <a:latin typeface="Tahoma"/>
                <a:cs typeface="Tahoma"/>
              </a:rPr>
              <a:t>DIMENSIONALI</a:t>
            </a:r>
            <a:r>
              <a:rPr sz="1300" b="1" spc="-25" dirty="0">
                <a:solidFill>
                  <a:srgbClr val="134F5C"/>
                </a:solidFill>
                <a:latin typeface="Tahoma"/>
                <a:cs typeface="Tahoma"/>
              </a:rPr>
              <a:t>T</a:t>
            </a:r>
            <a:r>
              <a:rPr sz="1300" b="1" dirty="0">
                <a:solidFill>
                  <a:srgbClr val="134F5C"/>
                </a:solidFill>
                <a:latin typeface="Tahoma"/>
                <a:cs typeface="Tahoma"/>
              </a:rPr>
              <a:t>Y  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REDUCTION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24348" y="1261595"/>
            <a:ext cx="9899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100"/>
              </a:spcBef>
            </a:pPr>
            <a:r>
              <a:rPr sz="1300" b="1" spc="-20" dirty="0">
                <a:solidFill>
                  <a:srgbClr val="134F5C"/>
                </a:solidFill>
                <a:latin typeface="Tahoma"/>
                <a:cs typeface="Tahoma"/>
              </a:rPr>
              <a:t>FINDING 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100" dirty="0">
                <a:solidFill>
                  <a:srgbClr val="134F5C"/>
                </a:solidFill>
                <a:latin typeface="Tahoma"/>
                <a:cs typeface="Tahoma"/>
              </a:rPr>
              <a:t>O</a:t>
            </a:r>
            <a:r>
              <a:rPr sz="1300" b="1" spc="45" dirty="0">
                <a:solidFill>
                  <a:srgbClr val="134F5C"/>
                </a:solidFill>
                <a:latin typeface="Tahoma"/>
                <a:cs typeface="Tahoma"/>
              </a:rPr>
              <a:t>P</a:t>
            </a:r>
            <a:r>
              <a:rPr sz="1300" b="1" spc="5" dirty="0">
                <a:solidFill>
                  <a:srgbClr val="134F5C"/>
                </a:solidFill>
                <a:latin typeface="Tahoma"/>
                <a:cs typeface="Tahoma"/>
              </a:rPr>
              <a:t>TIMAL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55" dirty="0">
                <a:solidFill>
                  <a:srgbClr val="134F5C"/>
                </a:solidFill>
                <a:latin typeface="Tahoma"/>
                <a:cs typeface="Tahoma"/>
              </a:rPr>
              <a:t>K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53182" y="1084146"/>
            <a:ext cx="15163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300" b="1" spc="35" dirty="0">
                <a:solidFill>
                  <a:srgbClr val="134F5C"/>
                </a:solidFill>
                <a:latin typeface="Tahoma"/>
                <a:cs typeface="Tahoma"/>
              </a:rPr>
              <a:t>K-MEANS </a:t>
            </a:r>
            <a:r>
              <a:rPr sz="1300" b="1" spc="4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10" dirty="0">
                <a:solidFill>
                  <a:srgbClr val="134F5C"/>
                </a:solidFill>
                <a:latin typeface="Tahoma"/>
                <a:cs typeface="Tahoma"/>
              </a:rPr>
              <a:t>CLUSTERING </a:t>
            </a:r>
            <a:r>
              <a:rPr sz="1300" b="1" spc="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dirty="0">
                <a:solidFill>
                  <a:srgbClr val="134F5C"/>
                </a:solidFill>
                <a:latin typeface="Tahoma"/>
                <a:cs typeface="Tahoma"/>
              </a:rPr>
              <a:t>WITH</a:t>
            </a:r>
            <a:r>
              <a:rPr sz="1300" b="1" spc="-5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OPTIMAL</a:t>
            </a:r>
            <a:r>
              <a:rPr sz="1300" b="1" spc="-5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55" dirty="0">
                <a:solidFill>
                  <a:srgbClr val="134F5C"/>
                </a:solidFill>
                <a:latin typeface="Tahoma"/>
                <a:cs typeface="Tahoma"/>
              </a:rPr>
              <a:t>K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60184" y="2763021"/>
            <a:ext cx="11353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0510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solidFill>
                  <a:srgbClr val="134F5C"/>
                </a:solidFill>
                <a:latin typeface="Tahoma"/>
                <a:cs typeface="Tahoma"/>
              </a:rPr>
              <a:t>TF-IDF </a:t>
            </a:r>
            <a:r>
              <a:rPr sz="1300" b="1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70" dirty="0">
                <a:solidFill>
                  <a:srgbClr val="134F5C"/>
                </a:solidFill>
                <a:latin typeface="Tahoma"/>
                <a:cs typeface="Tahoma"/>
              </a:rPr>
              <a:t>V</a:t>
            </a:r>
            <a:r>
              <a:rPr sz="1300" b="1" spc="75" dirty="0">
                <a:solidFill>
                  <a:srgbClr val="134F5C"/>
                </a:solidFill>
                <a:latin typeface="Tahoma"/>
                <a:cs typeface="Tahoma"/>
              </a:rPr>
              <a:t>E</a:t>
            </a:r>
            <a:r>
              <a:rPr sz="1300" b="1" spc="70" dirty="0">
                <a:solidFill>
                  <a:srgbClr val="134F5C"/>
                </a:solidFill>
                <a:latin typeface="Tahoma"/>
                <a:cs typeface="Tahoma"/>
              </a:rPr>
              <a:t>C</a:t>
            </a:r>
            <a:r>
              <a:rPr sz="1300" b="1" spc="-10" dirty="0">
                <a:solidFill>
                  <a:srgbClr val="134F5C"/>
                </a:solidFill>
                <a:latin typeface="Tahoma"/>
                <a:cs typeface="Tahoma"/>
              </a:rPr>
              <a:t>T</a:t>
            </a:r>
            <a:r>
              <a:rPr sz="1300" b="1" spc="5" dirty="0">
                <a:solidFill>
                  <a:srgbClr val="134F5C"/>
                </a:solidFill>
                <a:latin typeface="Tahoma"/>
                <a:cs typeface="Tahoma"/>
              </a:rPr>
              <a:t>ORIZER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49918" y="2805570"/>
            <a:ext cx="3917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90" dirty="0">
                <a:solidFill>
                  <a:srgbClr val="134F5C"/>
                </a:solidFill>
                <a:latin typeface="Tahoma"/>
                <a:cs typeface="Tahoma"/>
              </a:rPr>
              <a:t>P</a:t>
            </a:r>
            <a:r>
              <a:rPr sz="1300" b="1" spc="70" dirty="0">
                <a:solidFill>
                  <a:srgbClr val="134F5C"/>
                </a:solidFill>
                <a:latin typeface="Tahoma"/>
                <a:cs typeface="Tahoma"/>
              </a:rPr>
              <a:t>C</a:t>
            </a:r>
            <a:r>
              <a:rPr sz="1300" b="1" spc="105" dirty="0">
                <a:solidFill>
                  <a:srgbClr val="134F5C"/>
                </a:solidFill>
                <a:latin typeface="Tahoma"/>
                <a:cs typeface="Tahoma"/>
              </a:rPr>
              <a:t>A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31613" y="2828365"/>
            <a:ext cx="186308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09880" algn="l"/>
                <a:tab pos="310515" algn="l"/>
              </a:tabLst>
            </a:pPr>
            <a:r>
              <a:rPr sz="900" b="1" spc="20" dirty="0">
                <a:solidFill>
                  <a:srgbClr val="134F5C"/>
                </a:solidFill>
                <a:latin typeface="Tahoma"/>
                <a:cs typeface="Tahoma"/>
              </a:rPr>
              <a:t>Silhouette</a:t>
            </a:r>
            <a:r>
              <a:rPr sz="900" b="1" spc="-5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20" dirty="0">
                <a:solidFill>
                  <a:srgbClr val="134F5C"/>
                </a:solidFill>
                <a:latin typeface="Tahoma"/>
                <a:cs typeface="Tahoma"/>
              </a:rPr>
              <a:t>score</a:t>
            </a:r>
            <a:endParaRPr sz="900" dirty="0">
              <a:latin typeface="Tahoma"/>
              <a:cs typeface="Tahoma"/>
            </a:endParaRPr>
          </a:p>
          <a:p>
            <a:pPr marL="309880" indent="-297815">
              <a:lnSpc>
                <a:spcPct val="100000"/>
              </a:lnSpc>
              <a:buFont typeface="Arial"/>
              <a:buChar char="●"/>
              <a:tabLst>
                <a:tab pos="309880" algn="l"/>
                <a:tab pos="310515" algn="l"/>
              </a:tabLst>
            </a:pPr>
            <a:r>
              <a:rPr sz="900" b="1" spc="30" dirty="0">
                <a:solidFill>
                  <a:srgbClr val="134F5C"/>
                </a:solidFill>
                <a:latin typeface="Tahoma"/>
                <a:cs typeface="Tahoma"/>
              </a:rPr>
              <a:t>Elbow</a:t>
            </a:r>
            <a:r>
              <a:rPr sz="900" b="1" spc="-5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900" b="1" spc="45" dirty="0">
                <a:solidFill>
                  <a:srgbClr val="134F5C"/>
                </a:solidFill>
                <a:latin typeface="Tahoma"/>
                <a:cs typeface="Tahoma"/>
              </a:rPr>
              <a:t>method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24049" y="2805570"/>
            <a:ext cx="13373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95" marR="5080" indent="-405130">
              <a:lnSpc>
                <a:spcPct val="100000"/>
              </a:lnSpc>
              <a:spcBef>
                <a:spcPts val="100"/>
              </a:spcBef>
            </a:pPr>
            <a:r>
              <a:rPr sz="1300" b="1" spc="70" dirty="0">
                <a:solidFill>
                  <a:srgbClr val="134F5C"/>
                </a:solidFill>
                <a:latin typeface="Tahoma"/>
                <a:cs typeface="Tahoma"/>
              </a:rPr>
              <a:t>What</a:t>
            </a:r>
            <a:r>
              <a:rPr sz="1300" b="1" spc="-5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50" dirty="0">
                <a:solidFill>
                  <a:srgbClr val="134F5C"/>
                </a:solidFill>
                <a:latin typeface="Tahoma"/>
                <a:cs typeface="Tahoma"/>
              </a:rPr>
              <a:t>could</a:t>
            </a:r>
            <a:r>
              <a:rPr sz="1300" b="1" spc="-5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45" dirty="0">
                <a:solidFill>
                  <a:srgbClr val="134F5C"/>
                </a:solidFill>
                <a:latin typeface="Tahoma"/>
                <a:cs typeface="Tahoma"/>
              </a:rPr>
              <a:t>we </a:t>
            </a:r>
            <a:r>
              <a:rPr sz="1300" b="1" spc="-36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infer?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6650" y="3283417"/>
            <a:ext cx="1957399" cy="139887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0575" y="3416286"/>
            <a:ext cx="1094230" cy="107985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924" y="3374350"/>
            <a:ext cx="1617950" cy="139887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2250" y="3374350"/>
            <a:ext cx="1498199" cy="13988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384991"/>
            <a:ext cx="34880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45" dirty="0"/>
              <a:t>SILHOUETTE</a:t>
            </a:r>
            <a:r>
              <a:rPr sz="2600" spc="-105" dirty="0"/>
              <a:t> </a:t>
            </a:r>
            <a:r>
              <a:rPr sz="2600" spc="100" dirty="0"/>
              <a:t>SCORE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2022649" y="1104588"/>
            <a:ext cx="3427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0" dirty="0">
                <a:solidFill>
                  <a:srgbClr val="134F5C"/>
                </a:solidFill>
                <a:latin typeface="Tahoma"/>
                <a:cs typeface="Tahoma"/>
              </a:rPr>
              <a:t>The</a:t>
            </a:r>
            <a:r>
              <a:rPr sz="1400" b="1" spc="-2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134F5C"/>
                </a:solidFill>
                <a:latin typeface="Tahoma"/>
                <a:cs typeface="Tahoma"/>
              </a:rPr>
              <a:t>Silhouette</a:t>
            </a:r>
            <a:r>
              <a:rPr sz="1400" b="1" spc="-2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40" dirty="0">
                <a:solidFill>
                  <a:srgbClr val="134F5C"/>
                </a:solidFill>
                <a:latin typeface="Tahoma"/>
                <a:cs typeface="Tahoma"/>
              </a:rPr>
              <a:t>Coefﬁcient</a:t>
            </a:r>
            <a:r>
              <a:rPr sz="1400" b="1" spc="-2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35" dirty="0">
                <a:solidFill>
                  <a:srgbClr val="134F5C"/>
                </a:solidFill>
                <a:latin typeface="Tahoma"/>
                <a:cs typeface="Tahoma"/>
              </a:rPr>
              <a:t>formula</a:t>
            </a:r>
            <a:r>
              <a:rPr sz="1400" b="1" spc="-2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10" dirty="0">
                <a:solidFill>
                  <a:srgbClr val="134F5C"/>
                </a:solidFill>
                <a:latin typeface="Tahoma"/>
                <a:cs typeface="Tahoma"/>
              </a:rPr>
              <a:t>is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8500" y="936306"/>
            <a:ext cx="6709409" cy="3377565"/>
            <a:chOff x="1178500" y="936306"/>
            <a:chExt cx="6709409" cy="3377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2900" y="936306"/>
              <a:ext cx="1645677" cy="6917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500" y="1656900"/>
              <a:ext cx="6708842" cy="26568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22200" y="4379713"/>
            <a:ext cx="78403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solidFill>
                  <a:srgbClr val="134F5C"/>
                </a:solidFill>
                <a:latin typeface="Tahoma"/>
                <a:cs typeface="Tahoma"/>
              </a:rPr>
              <a:t>Silhouette</a:t>
            </a:r>
            <a:r>
              <a:rPr sz="14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35" dirty="0">
                <a:solidFill>
                  <a:srgbClr val="134F5C"/>
                </a:solidFill>
                <a:latin typeface="Tahoma"/>
                <a:cs typeface="Tahoma"/>
              </a:rPr>
              <a:t>score</a:t>
            </a:r>
            <a:r>
              <a:rPr sz="14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134F5C"/>
                </a:solidFill>
                <a:latin typeface="Tahoma"/>
                <a:cs typeface="Tahoma"/>
              </a:rPr>
              <a:t>method</a:t>
            </a:r>
            <a:r>
              <a:rPr sz="1400" spc="30" dirty="0">
                <a:solidFill>
                  <a:srgbClr val="134F5C"/>
                </a:solidFill>
                <a:latin typeface="Verdana"/>
                <a:cs typeface="Verdana"/>
              </a:rPr>
              <a:t>(in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134F5C"/>
                </a:solidFill>
                <a:latin typeface="Verdana"/>
                <a:cs typeface="Verdana"/>
              </a:rPr>
              <a:t>range</a:t>
            </a:r>
            <a:r>
              <a:rPr sz="14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34F5C"/>
                </a:solidFill>
                <a:latin typeface="Verdana"/>
                <a:cs typeface="Verdana"/>
              </a:rPr>
              <a:t>clusters):</a:t>
            </a:r>
            <a:r>
              <a:rPr sz="14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b="1" spc="75" dirty="0">
                <a:solidFill>
                  <a:srgbClr val="134F5C"/>
                </a:solidFill>
                <a:latin typeface="Tahoma"/>
                <a:cs typeface="Tahoma"/>
              </a:rPr>
              <a:t>Optimum</a:t>
            </a:r>
            <a:r>
              <a:rPr sz="14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35" dirty="0">
                <a:solidFill>
                  <a:srgbClr val="134F5C"/>
                </a:solidFill>
                <a:latin typeface="Tahoma"/>
                <a:cs typeface="Tahoma"/>
              </a:rPr>
              <a:t>score</a:t>
            </a:r>
            <a:r>
              <a:rPr sz="14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10" dirty="0">
                <a:solidFill>
                  <a:srgbClr val="134F5C"/>
                </a:solidFill>
                <a:latin typeface="Tahoma"/>
                <a:cs typeface="Tahoma"/>
              </a:rPr>
              <a:t>is</a:t>
            </a:r>
            <a:r>
              <a:rPr sz="1400" b="1" spc="-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-30" dirty="0">
                <a:solidFill>
                  <a:srgbClr val="134F5C"/>
                </a:solidFill>
                <a:latin typeface="Tahoma"/>
                <a:cs typeface="Tahoma"/>
              </a:rPr>
              <a:t>0.</a:t>
            </a:r>
            <a:r>
              <a:rPr lang="en-US" sz="1400" b="1" spc="-30" dirty="0">
                <a:solidFill>
                  <a:srgbClr val="134F5C"/>
                </a:solidFill>
                <a:latin typeface="Tahoma"/>
                <a:cs typeface="Tahoma"/>
              </a:rPr>
              <a:t>06</a:t>
            </a:r>
            <a:r>
              <a:rPr sz="14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15" dirty="0">
                <a:solidFill>
                  <a:srgbClr val="134F5C"/>
                </a:solidFill>
                <a:latin typeface="Tahoma"/>
                <a:cs typeface="Tahoma"/>
              </a:rPr>
              <a:t>for</a:t>
            </a:r>
            <a:r>
              <a:rPr sz="14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5" dirty="0">
                <a:solidFill>
                  <a:srgbClr val="134F5C"/>
                </a:solidFill>
                <a:latin typeface="Tahoma"/>
                <a:cs typeface="Tahoma"/>
              </a:rPr>
              <a:t>n_clusters</a:t>
            </a:r>
            <a:r>
              <a:rPr sz="1400" b="1" spc="-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-310" dirty="0">
                <a:solidFill>
                  <a:srgbClr val="134F5C"/>
                </a:solidFill>
                <a:latin typeface="Tahoma"/>
                <a:cs typeface="Tahoma"/>
              </a:rPr>
              <a:t>=</a:t>
            </a:r>
            <a:r>
              <a:rPr sz="14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lang="en-US" sz="1400" b="1" spc="-70" dirty="0">
                <a:solidFill>
                  <a:srgbClr val="134F5C"/>
                </a:solidFill>
                <a:latin typeface="Tahoma"/>
                <a:cs typeface="Tahoma"/>
              </a:rPr>
              <a:t>9</a:t>
            </a:r>
            <a:r>
              <a:rPr sz="1400" b="1" spc="-70" dirty="0">
                <a:solidFill>
                  <a:srgbClr val="134F5C"/>
                </a:solidFill>
                <a:latin typeface="Tahoma"/>
                <a:cs typeface="Tahoma"/>
              </a:rPr>
              <a:t>.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DEFA4-E6E8-725A-6E9B-090AF2D92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58" y="1693989"/>
            <a:ext cx="6630684" cy="26198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572" y="195807"/>
            <a:ext cx="34658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ELBOW</a:t>
            </a:r>
            <a:r>
              <a:rPr spc="-114" dirty="0"/>
              <a:t> </a:t>
            </a:r>
            <a:r>
              <a:rPr spc="155" dirty="0"/>
              <a:t>METHOD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2525" y="4040913"/>
            <a:ext cx="82226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134F5C"/>
                </a:solidFill>
                <a:latin typeface="Verdana"/>
                <a:cs typeface="Verdana"/>
              </a:rPr>
              <a:t>We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30" dirty="0">
                <a:solidFill>
                  <a:srgbClr val="134F5C"/>
                </a:solidFill>
                <a:latin typeface="Verdana"/>
                <a:cs typeface="Verdana"/>
              </a:rPr>
              <a:t>can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134F5C"/>
                </a:solidFill>
                <a:latin typeface="Verdana"/>
                <a:cs typeface="Verdana"/>
              </a:rPr>
              <a:t>observe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15" dirty="0">
                <a:solidFill>
                  <a:srgbClr val="134F5C"/>
                </a:solidFill>
                <a:latin typeface="Verdana"/>
                <a:cs typeface="Verdana"/>
              </a:rPr>
              <a:t>that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4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b="1" spc="35" dirty="0">
                <a:solidFill>
                  <a:srgbClr val="134F5C"/>
                </a:solidFill>
                <a:latin typeface="Tahoma"/>
                <a:cs typeface="Tahoma"/>
              </a:rPr>
              <a:t>“elbow”</a:t>
            </a:r>
            <a:r>
              <a:rPr sz="14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134F5C"/>
                </a:solidFill>
                <a:latin typeface="Verdana"/>
                <a:cs typeface="Verdana"/>
              </a:rPr>
              <a:t>is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4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45" dirty="0">
                <a:solidFill>
                  <a:srgbClr val="134F5C"/>
                </a:solidFill>
                <a:latin typeface="Verdana"/>
                <a:cs typeface="Verdana"/>
              </a:rPr>
              <a:t>number</a:t>
            </a:r>
            <a:r>
              <a:rPr sz="14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400" b="1" spc="-130" dirty="0">
                <a:solidFill>
                  <a:srgbClr val="134F5C"/>
                </a:solidFill>
                <a:latin typeface="Tahoma"/>
                <a:cs typeface="Tahoma"/>
              </a:rPr>
              <a:t>9</a:t>
            </a:r>
            <a:r>
              <a:rPr sz="1400" b="1" spc="-4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134F5C"/>
                </a:solidFill>
                <a:latin typeface="Verdana"/>
                <a:cs typeface="Verdana"/>
              </a:rPr>
              <a:t>which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134F5C"/>
                </a:solidFill>
                <a:latin typeface="Verdana"/>
                <a:cs typeface="Verdana"/>
              </a:rPr>
              <a:t>is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30" dirty="0">
                <a:solidFill>
                  <a:srgbClr val="134F5C"/>
                </a:solidFill>
                <a:latin typeface="Verdana"/>
                <a:cs typeface="Verdana"/>
              </a:rPr>
              <a:t>optimal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134F5C"/>
                </a:solidFill>
                <a:latin typeface="Verdana"/>
                <a:cs typeface="Verdana"/>
              </a:rPr>
              <a:t>for</a:t>
            </a:r>
            <a:r>
              <a:rPr sz="14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134F5C"/>
                </a:solidFill>
                <a:latin typeface="Verdana"/>
                <a:cs typeface="Verdana"/>
              </a:rPr>
              <a:t>this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134F5C"/>
                </a:solidFill>
                <a:latin typeface="Verdana"/>
                <a:cs typeface="Verdana"/>
              </a:rPr>
              <a:t>case.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50" dirty="0">
                <a:solidFill>
                  <a:srgbClr val="134F5C"/>
                </a:solidFill>
                <a:latin typeface="Verdana"/>
                <a:cs typeface="Verdana"/>
              </a:rPr>
              <a:t>We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30" dirty="0">
                <a:solidFill>
                  <a:srgbClr val="134F5C"/>
                </a:solidFill>
                <a:latin typeface="Verdana"/>
                <a:cs typeface="Verdana"/>
              </a:rPr>
              <a:t>can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134F5C"/>
                </a:solidFill>
                <a:latin typeface="Verdana"/>
                <a:cs typeface="Verdana"/>
              </a:rPr>
              <a:t>also </a:t>
            </a:r>
            <a:r>
              <a:rPr sz="1400" spc="-47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134F5C"/>
                </a:solidFill>
                <a:latin typeface="Verdana"/>
                <a:cs typeface="Verdana"/>
              </a:rPr>
              <a:t>verify</a:t>
            </a:r>
            <a:r>
              <a:rPr sz="14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134F5C"/>
                </a:solidFill>
                <a:latin typeface="Verdana"/>
                <a:cs typeface="Verdana"/>
              </a:rPr>
              <a:t>this</a:t>
            </a:r>
            <a:r>
              <a:rPr sz="14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20" dirty="0">
                <a:solidFill>
                  <a:srgbClr val="134F5C"/>
                </a:solidFill>
                <a:latin typeface="Verdana"/>
                <a:cs typeface="Verdana"/>
              </a:rPr>
              <a:t>because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134F5C"/>
                </a:solidFill>
                <a:latin typeface="Verdana"/>
                <a:cs typeface="Verdana"/>
              </a:rPr>
              <a:t>there</a:t>
            </a:r>
            <a:r>
              <a:rPr sz="14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134F5C"/>
                </a:solidFill>
                <a:latin typeface="Verdana"/>
                <a:cs typeface="Verdana"/>
              </a:rPr>
              <a:t>are</a:t>
            </a:r>
            <a:r>
              <a:rPr sz="14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400" b="1" spc="-135" dirty="0">
                <a:solidFill>
                  <a:srgbClr val="134F5C"/>
                </a:solidFill>
                <a:latin typeface="Tahoma"/>
                <a:cs typeface="Tahoma"/>
              </a:rPr>
              <a:t>6</a:t>
            </a:r>
            <a:r>
              <a:rPr sz="14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134F5C"/>
                </a:solidFill>
                <a:latin typeface="Tahoma"/>
                <a:cs typeface="Tahoma"/>
              </a:rPr>
              <a:t>different</a:t>
            </a:r>
            <a:r>
              <a:rPr sz="14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b="1" spc="45" dirty="0">
                <a:solidFill>
                  <a:srgbClr val="134F5C"/>
                </a:solidFill>
                <a:latin typeface="Tahoma"/>
                <a:cs typeface="Tahoma"/>
              </a:rPr>
              <a:t>genres</a:t>
            </a:r>
            <a:r>
              <a:rPr sz="1400" b="1" spc="-5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34F5C"/>
                </a:solidFill>
                <a:latin typeface="Verdana"/>
                <a:cs typeface="Verdana"/>
              </a:rPr>
              <a:t>so</a:t>
            </a:r>
            <a:r>
              <a:rPr sz="14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134F5C"/>
                </a:solidFill>
                <a:latin typeface="Verdana"/>
                <a:cs typeface="Verdana"/>
              </a:rPr>
              <a:t>this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134F5C"/>
                </a:solidFill>
                <a:latin typeface="Verdana"/>
                <a:cs typeface="Verdana"/>
              </a:rPr>
              <a:t>result</a:t>
            </a:r>
            <a:r>
              <a:rPr sz="14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134F5C"/>
                </a:solidFill>
                <a:latin typeface="Verdana"/>
                <a:cs typeface="Verdana"/>
              </a:rPr>
              <a:t>was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134F5C"/>
                </a:solidFill>
                <a:latin typeface="Verdana"/>
                <a:cs typeface="Verdana"/>
              </a:rPr>
              <a:t>pretty</a:t>
            </a:r>
            <a:r>
              <a:rPr sz="14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70" dirty="0">
                <a:solidFill>
                  <a:srgbClr val="134F5C"/>
                </a:solidFill>
                <a:latin typeface="Verdana"/>
                <a:cs typeface="Verdana"/>
              </a:rPr>
              <a:t>much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134F5C"/>
                </a:solidFill>
                <a:latin typeface="Verdana"/>
                <a:cs typeface="Verdana"/>
              </a:rPr>
              <a:t>expected.</a:t>
            </a:r>
            <a:endParaRPr sz="1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spc="10" dirty="0">
                <a:solidFill>
                  <a:srgbClr val="134F5C"/>
                </a:solidFill>
                <a:latin typeface="Verdana"/>
                <a:cs typeface="Verdana"/>
              </a:rPr>
              <a:t>Clustering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134F5C"/>
                </a:solidFill>
                <a:latin typeface="Verdana"/>
                <a:cs typeface="Verdana"/>
              </a:rPr>
              <a:t>is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134F5C"/>
                </a:solidFill>
                <a:latin typeface="Verdana"/>
                <a:cs typeface="Verdana"/>
              </a:rPr>
              <a:t>pretty</a:t>
            </a:r>
            <a:r>
              <a:rPr sz="14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134F5C"/>
                </a:solidFill>
                <a:latin typeface="Verdana"/>
                <a:cs typeface="Verdana"/>
              </a:rPr>
              <a:t>accurate.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30" dirty="0">
                <a:solidFill>
                  <a:srgbClr val="134F5C"/>
                </a:solidFill>
                <a:latin typeface="Verdana"/>
                <a:cs typeface="Verdana"/>
              </a:rPr>
              <a:t>Applying</a:t>
            </a:r>
            <a:r>
              <a:rPr sz="14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134F5C"/>
                </a:solidFill>
                <a:latin typeface="Verdana"/>
                <a:cs typeface="Verdana"/>
              </a:rPr>
              <a:t>k-means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10" dirty="0">
                <a:solidFill>
                  <a:srgbClr val="134F5C"/>
                </a:solidFill>
                <a:latin typeface="Verdana"/>
                <a:cs typeface="Verdana"/>
              </a:rPr>
              <a:t>clustering</a:t>
            </a:r>
            <a:r>
              <a:rPr sz="14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134F5C"/>
                </a:solidFill>
                <a:latin typeface="Verdana"/>
                <a:cs typeface="Verdana"/>
              </a:rPr>
              <a:t>for</a:t>
            </a:r>
            <a:r>
              <a:rPr sz="14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25" dirty="0">
                <a:solidFill>
                  <a:srgbClr val="134F5C"/>
                </a:solidFill>
                <a:latin typeface="Verdana"/>
                <a:cs typeface="Verdana"/>
              </a:rPr>
              <a:t>K</a:t>
            </a:r>
            <a:r>
              <a:rPr sz="14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400" spc="-345" dirty="0">
                <a:solidFill>
                  <a:srgbClr val="134F5C"/>
                </a:solidFill>
                <a:latin typeface="Verdana"/>
                <a:cs typeface="Verdana"/>
              </a:rPr>
              <a:t>=</a:t>
            </a:r>
            <a:r>
              <a:rPr sz="1400" spc="-26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lang="en-US" sz="1400" spc="-105" dirty="0">
                <a:solidFill>
                  <a:srgbClr val="134F5C"/>
                </a:solidFill>
                <a:latin typeface="Verdana"/>
                <a:cs typeface="Verdana"/>
              </a:rPr>
              <a:t>9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996F0-BC08-5F29-3166-262B835DF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98328"/>
            <a:ext cx="4785775" cy="32217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800" y="303060"/>
            <a:ext cx="60502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DIMENSIONALITY</a:t>
            </a:r>
            <a:r>
              <a:rPr spc="-75" dirty="0"/>
              <a:t> </a:t>
            </a:r>
            <a:r>
              <a:rPr spc="65" dirty="0"/>
              <a:t>REDUCTION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4767" y="4437221"/>
            <a:ext cx="78962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134F5C"/>
                </a:solidFill>
                <a:latin typeface="Verdana"/>
                <a:cs typeface="Verdana"/>
              </a:rPr>
              <a:t>After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applying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Principal</a:t>
            </a:r>
            <a:r>
              <a:rPr sz="13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40" dirty="0">
                <a:solidFill>
                  <a:srgbClr val="134F5C"/>
                </a:solidFill>
                <a:latin typeface="Verdana"/>
                <a:cs typeface="Verdana"/>
              </a:rPr>
              <a:t>Component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134F5C"/>
                </a:solidFill>
                <a:latin typeface="Verdana"/>
                <a:cs typeface="Verdana"/>
              </a:rPr>
              <a:t>Analysis(PCA)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0" dirty="0">
                <a:solidFill>
                  <a:srgbClr val="134F5C"/>
                </a:solidFill>
                <a:latin typeface="Verdana"/>
                <a:cs typeface="Verdana"/>
              </a:rPr>
              <a:t>we</a:t>
            </a:r>
            <a:r>
              <a:rPr sz="13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15" dirty="0">
                <a:solidFill>
                  <a:srgbClr val="134F5C"/>
                </a:solidFill>
                <a:latin typeface="Verdana"/>
                <a:cs typeface="Verdana"/>
              </a:rPr>
              <a:t>have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134F5C"/>
                </a:solidFill>
                <a:latin typeface="Verdana"/>
                <a:cs typeface="Verdana"/>
              </a:rPr>
              <a:t>arrived</a:t>
            </a:r>
            <a:r>
              <a:rPr sz="13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with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Silhouette</a:t>
            </a:r>
            <a:r>
              <a:rPr sz="1300" b="1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30" dirty="0">
                <a:solidFill>
                  <a:srgbClr val="134F5C"/>
                </a:solidFill>
                <a:latin typeface="Tahoma"/>
                <a:cs typeface="Tahoma"/>
              </a:rPr>
              <a:t>score</a:t>
            </a:r>
            <a:r>
              <a:rPr sz="1300" b="1" spc="-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10" dirty="0">
                <a:solidFill>
                  <a:srgbClr val="134F5C"/>
                </a:solidFill>
                <a:latin typeface="Tahoma"/>
                <a:cs typeface="Tahoma"/>
              </a:rPr>
              <a:t>0.344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6B0DF-817C-6D15-91C3-34E3787CB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79241"/>
            <a:ext cx="6629400" cy="31397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343010"/>
            <a:ext cx="3219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FUTURE</a:t>
            </a:r>
            <a:r>
              <a:rPr spc="-95" dirty="0"/>
              <a:t> </a:t>
            </a:r>
            <a:r>
              <a:rPr spc="95" dirty="0"/>
              <a:t>SCOPE!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6899" y="1119508"/>
            <a:ext cx="656272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5080" indent="-412750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424815" algn="l"/>
                <a:tab pos="425450" algn="l"/>
              </a:tabLst>
            </a:pPr>
            <a:r>
              <a:rPr sz="2400" spc="-6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2400" spc="-9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2400" spc="80" dirty="0">
                <a:solidFill>
                  <a:srgbClr val="134F5C"/>
                </a:solidFill>
                <a:latin typeface="Verdana"/>
                <a:cs typeface="Verdana"/>
              </a:rPr>
              <a:t>eg</a:t>
            </a:r>
            <a:r>
              <a:rPr sz="2400" spc="-18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240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2400" spc="-5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2400" spc="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134F5C"/>
                </a:solidFill>
                <a:latin typeface="Verdana"/>
                <a:cs typeface="Verdana"/>
              </a:rPr>
              <a:t>Ne</a:t>
            </a:r>
            <a:r>
              <a:rPr sz="2400" spc="1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2400" spc="-65" dirty="0">
                <a:solidFill>
                  <a:srgbClr val="134F5C"/>
                </a:solidFill>
                <a:latin typeface="Verdana"/>
                <a:cs typeface="Verdana"/>
              </a:rPr>
              <a:t>ﬂix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134F5C"/>
                </a:solidFill>
                <a:latin typeface="Verdana"/>
                <a:cs typeface="Verdana"/>
              </a:rPr>
              <a:t>dataset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134F5C"/>
                </a:solidFill>
                <a:latin typeface="Verdana"/>
                <a:cs typeface="Verdana"/>
              </a:rPr>
              <a:t>with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134F5C"/>
                </a:solidFill>
                <a:latin typeface="Verdana"/>
                <a:cs typeface="Verdana"/>
              </a:rPr>
              <a:t>other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134F5C"/>
                </a:solidFill>
                <a:latin typeface="Verdana"/>
                <a:cs typeface="Verdana"/>
              </a:rPr>
              <a:t>data  </a:t>
            </a:r>
            <a:r>
              <a:rPr sz="2400" spc="-15" dirty="0">
                <a:solidFill>
                  <a:srgbClr val="134F5C"/>
                </a:solidFill>
                <a:latin typeface="Verdana"/>
                <a:cs typeface="Verdana"/>
              </a:rPr>
              <a:t>set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134F5C"/>
                </a:solidFill>
                <a:latin typeface="Verdana"/>
                <a:cs typeface="Verdana"/>
              </a:rPr>
              <a:t>p</a:t>
            </a:r>
            <a:r>
              <a:rPr sz="2400" spc="-1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2400" spc="15" dirty="0">
                <a:solidFill>
                  <a:srgbClr val="134F5C"/>
                </a:solidFill>
                <a:latin typeface="Verdana"/>
                <a:cs typeface="Verdana"/>
              </a:rPr>
              <a:t>esent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134F5C"/>
                </a:solidFill>
                <a:latin typeface="Verdana"/>
                <a:cs typeface="Verdana"/>
              </a:rPr>
              <a:t>mo</a:t>
            </a:r>
            <a:r>
              <a:rPr sz="2400" spc="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2400" spc="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134F5C"/>
                </a:solidFill>
                <a:latin typeface="Verdana"/>
                <a:cs typeface="Verdana"/>
              </a:rPr>
              <a:t>insights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134F5C"/>
                </a:solidFill>
                <a:latin typeface="Verdana"/>
                <a:cs typeface="Verdana"/>
              </a:rPr>
              <a:t>and  </a:t>
            </a:r>
            <a:r>
              <a:rPr sz="2400" spc="-50" dirty="0">
                <a:solidFill>
                  <a:srgbClr val="134F5C"/>
                </a:solidFill>
                <a:latin typeface="Verdana"/>
                <a:cs typeface="Verdana"/>
              </a:rPr>
              <a:t>clusters.</a:t>
            </a:r>
            <a:endParaRPr sz="2400">
              <a:latin typeface="Verdana"/>
              <a:cs typeface="Verdana"/>
            </a:endParaRPr>
          </a:p>
          <a:p>
            <a:pPr marL="424815" marR="225425" indent="-412750">
              <a:lnSpc>
                <a:spcPct val="100000"/>
              </a:lnSpc>
              <a:buFont typeface="Microsoft Sans Serif"/>
              <a:buChar char="●"/>
              <a:tabLst>
                <a:tab pos="424815" algn="l"/>
                <a:tab pos="425450" algn="l"/>
              </a:tabLst>
            </a:pPr>
            <a:r>
              <a:rPr sz="2400" spc="160" dirty="0">
                <a:solidFill>
                  <a:srgbClr val="134F5C"/>
                </a:solidFill>
                <a:latin typeface="Verdana"/>
                <a:cs typeface="Verdana"/>
              </a:rPr>
              <a:t>W</a:t>
            </a:r>
            <a:r>
              <a:rPr sz="2400" spc="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2400" spc="65" dirty="0">
                <a:solidFill>
                  <a:srgbClr val="134F5C"/>
                </a:solidFill>
                <a:latin typeface="Verdana"/>
                <a:cs typeface="Verdana"/>
              </a:rPr>
              <a:t>ould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134F5C"/>
                </a:solidFill>
                <a:latin typeface="Verdana"/>
                <a:cs typeface="Verdana"/>
              </a:rPr>
              <a:t>h</a:t>
            </a:r>
            <a:r>
              <a:rPr sz="2400" spc="1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2400" spc="-15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2400" spc="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134F5C"/>
                </a:solidFill>
                <a:latin typeface="Verdana"/>
                <a:cs typeface="Verdana"/>
              </a:rPr>
              <a:t>done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134F5C"/>
                </a:solidFill>
                <a:latin typeface="Verdana"/>
                <a:cs typeface="Verdana"/>
              </a:rPr>
              <a:t>some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2400" spc="-15" dirty="0">
                <a:solidFill>
                  <a:srgbClr val="134F5C"/>
                </a:solidFill>
                <a:latin typeface="Verdana"/>
                <a:cs typeface="Verdana"/>
              </a:rPr>
              <a:t>es</a:t>
            </a:r>
            <a:r>
              <a:rPr sz="2400" spc="-5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2400" spc="-55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2400" spc="-7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2400" spc="80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2400" spc="100" dirty="0">
                <a:solidFill>
                  <a:srgbClr val="134F5C"/>
                </a:solidFill>
                <a:latin typeface="Verdana"/>
                <a:cs typeface="Verdana"/>
              </a:rPr>
              <a:t>h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134F5C"/>
                </a:solidFill>
                <a:latin typeface="Verdana"/>
                <a:cs typeface="Verdana"/>
              </a:rPr>
              <a:t>on  </a:t>
            </a:r>
            <a:r>
              <a:rPr sz="2400" spc="-10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2400" spc="6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2400" spc="3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2400" spc="75" dirty="0">
                <a:solidFill>
                  <a:srgbClr val="134F5C"/>
                </a:solidFill>
                <a:latin typeface="Verdana"/>
                <a:cs typeface="Verdana"/>
              </a:rPr>
              <a:t>ommendation</a:t>
            </a:r>
            <a:r>
              <a:rPr sz="2400" spc="-21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134F5C"/>
                </a:solidFill>
                <a:latin typeface="Verdana"/>
                <a:cs typeface="Verdana"/>
              </a:rPr>
              <a:t>s</a:t>
            </a:r>
            <a:r>
              <a:rPr sz="2400" spc="-135" dirty="0">
                <a:solidFill>
                  <a:srgbClr val="134F5C"/>
                </a:solidFill>
                <a:latin typeface="Verdana"/>
                <a:cs typeface="Verdana"/>
              </a:rPr>
              <a:t>y</a:t>
            </a:r>
            <a:r>
              <a:rPr sz="2400" spc="-30" dirty="0">
                <a:solidFill>
                  <a:srgbClr val="134F5C"/>
                </a:solidFill>
                <a:latin typeface="Verdana"/>
                <a:cs typeface="Verdana"/>
              </a:rPr>
              <a:t>s</a:t>
            </a:r>
            <a:r>
              <a:rPr sz="2400" spc="-7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2400" spc="-45" dirty="0">
                <a:solidFill>
                  <a:srgbClr val="134F5C"/>
                </a:solidFill>
                <a:latin typeface="Verdana"/>
                <a:cs typeface="Verdana"/>
              </a:rPr>
              <a:t>em.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28500" y="2913400"/>
            <a:ext cx="3098165" cy="1919605"/>
            <a:chOff x="5428500" y="2913400"/>
            <a:chExt cx="3098165" cy="1919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8500" y="2970550"/>
              <a:ext cx="3097768" cy="18624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5650" y="2913400"/>
              <a:ext cx="2983467" cy="1748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CONCLUSION: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4128" y="551045"/>
            <a:ext cx="8286750" cy="41306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ratio of Tv show and movie is 31% to 69% in most watched-on Netflix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Here, top 20 Directors with the greatest number of Movies/Shows on Netflix. Highest is Raul Campos and lowest is Justin G. Dyck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of movies acted by any actor is Anupam </a:t>
            </a:r>
            <a:r>
              <a:rPr lang="en-US" sz="13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kher</a:t>
            </a: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followed by Takahiro and Shahrukh khan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Highest number in production, Tv shows and movies is in USA country followed by India.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movies/tv show got released in 2018 and least 2006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content with Mature content is available on Netflix.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u="sng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value we got from knee elbow method is </a:t>
            </a:r>
            <a:r>
              <a:rPr lang="en-US" sz="1300" b="1" u="sng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0: Dramas &amp; International TV Shows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1: Sc-Fi, Adventure and Action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2: International Movies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3: Comedy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4: Romantic Movies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5: Stand-Up Comedy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6: Documentary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7: International Movies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8: Children and Family movies</a:t>
            </a:r>
            <a:endParaRPr lang="en-US" sz="1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7550" y="1955200"/>
              <a:ext cx="4308900" cy="11148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5108" y="1953676"/>
            <a:ext cx="400621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-10" dirty="0">
                <a:latin typeface="Arial"/>
                <a:cs typeface="Arial"/>
              </a:rPr>
              <a:t>THANK</a:t>
            </a:r>
            <a:r>
              <a:rPr sz="5300" spc="-195" dirty="0">
                <a:latin typeface="Arial"/>
                <a:cs typeface="Arial"/>
              </a:rPr>
              <a:t> </a:t>
            </a:r>
            <a:r>
              <a:rPr sz="5300" spc="-10" dirty="0">
                <a:latin typeface="Arial"/>
                <a:cs typeface="Arial"/>
              </a:rPr>
              <a:t>YOU</a:t>
            </a:r>
            <a:endParaRPr sz="5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7629" y="4370300"/>
            <a:ext cx="7165975" cy="1981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0"/>
              </a:lnSpc>
            </a:pPr>
            <a:endParaRPr sz="1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350" y="66525"/>
            <a:ext cx="8609330" cy="3711575"/>
            <a:chOff x="342350" y="66525"/>
            <a:chExt cx="8609330" cy="3711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350" y="419000"/>
              <a:ext cx="8234022" cy="33588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00" y="380900"/>
              <a:ext cx="8119722" cy="324452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5475" y="3926438"/>
            <a:ext cx="846518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134F5C"/>
                </a:solidFill>
                <a:latin typeface="Tahoma"/>
                <a:cs typeface="Tahoma"/>
              </a:rPr>
              <a:t>Netﬂix </a:t>
            </a:r>
            <a:r>
              <a:rPr sz="1200" spc="-25" dirty="0">
                <a:solidFill>
                  <a:srgbClr val="134F5C"/>
                </a:solidFill>
                <a:latin typeface="Verdana"/>
                <a:cs typeface="Verdana"/>
              </a:rPr>
              <a:t>is </a:t>
            </a:r>
            <a:r>
              <a:rPr sz="1200" spc="-15" dirty="0">
                <a:solidFill>
                  <a:srgbClr val="134F5C"/>
                </a:solidFill>
                <a:latin typeface="Verdana"/>
                <a:cs typeface="Verdana"/>
              </a:rPr>
              <a:t>a </a:t>
            </a:r>
            <a:r>
              <a:rPr sz="1200" spc="10" dirty="0">
                <a:solidFill>
                  <a:srgbClr val="134F5C"/>
                </a:solidFill>
                <a:latin typeface="Verdana"/>
                <a:cs typeface="Verdana"/>
              </a:rPr>
              <a:t>streaming 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service </a:t>
            </a:r>
            <a:r>
              <a:rPr sz="1200" spc="15" dirty="0">
                <a:solidFill>
                  <a:srgbClr val="134F5C"/>
                </a:solidFill>
                <a:latin typeface="Verdana"/>
                <a:cs typeface="Verdana"/>
              </a:rPr>
              <a:t>that </a:t>
            </a:r>
            <a:r>
              <a:rPr sz="1200" spc="-15" dirty="0">
                <a:solidFill>
                  <a:srgbClr val="134F5C"/>
                </a:solidFill>
                <a:latin typeface="Verdana"/>
                <a:cs typeface="Verdana"/>
              </a:rPr>
              <a:t>offers a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wide </a:t>
            </a:r>
            <a:r>
              <a:rPr sz="1200" spc="-30" dirty="0">
                <a:solidFill>
                  <a:srgbClr val="134F5C"/>
                </a:solidFill>
                <a:latin typeface="Verdana"/>
                <a:cs typeface="Verdana"/>
              </a:rPr>
              <a:t>variety </a:t>
            </a:r>
            <a:r>
              <a:rPr sz="1200" dirty="0">
                <a:solidFill>
                  <a:srgbClr val="134F5C"/>
                </a:solidFill>
                <a:latin typeface="Verdana"/>
                <a:cs typeface="Verdana"/>
              </a:rPr>
              <a:t>of </a:t>
            </a:r>
            <a:r>
              <a:rPr sz="1200" spc="15" dirty="0">
                <a:solidFill>
                  <a:srgbClr val="134F5C"/>
                </a:solidFill>
                <a:latin typeface="Verdana"/>
                <a:cs typeface="Verdana"/>
              </a:rPr>
              <a:t>award-winning </a:t>
            </a:r>
            <a:r>
              <a:rPr sz="1200" spc="-25" dirty="0">
                <a:solidFill>
                  <a:srgbClr val="134F5C"/>
                </a:solidFill>
                <a:latin typeface="Verdana"/>
                <a:cs typeface="Verdana"/>
              </a:rPr>
              <a:t>TV shows, movies, 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anime, 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documentaries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more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165" dirty="0">
                <a:solidFill>
                  <a:srgbClr val="134F5C"/>
                </a:solidFill>
                <a:latin typeface="Verdana"/>
                <a:cs typeface="Verdana"/>
              </a:rPr>
              <a:t>–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on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15" dirty="0">
                <a:solidFill>
                  <a:srgbClr val="134F5C"/>
                </a:solidFill>
                <a:latin typeface="Verdana"/>
                <a:cs typeface="Verdana"/>
              </a:rPr>
              <a:t>thousands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134F5C"/>
                </a:solidFill>
                <a:latin typeface="Verdana"/>
                <a:cs typeface="Verdana"/>
              </a:rPr>
              <a:t>of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15" dirty="0">
                <a:solidFill>
                  <a:srgbClr val="134F5C"/>
                </a:solidFill>
                <a:latin typeface="Verdana"/>
                <a:cs typeface="Verdana"/>
              </a:rPr>
              <a:t>internet-connected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134F5C"/>
                </a:solidFill>
                <a:latin typeface="Verdana"/>
                <a:cs typeface="Verdana"/>
              </a:rPr>
              <a:t>devices.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5" dirty="0">
                <a:solidFill>
                  <a:srgbClr val="134F5C"/>
                </a:solidFill>
                <a:latin typeface="Verdana"/>
                <a:cs typeface="Verdana"/>
              </a:rPr>
              <a:t>You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5" dirty="0">
                <a:solidFill>
                  <a:srgbClr val="134F5C"/>
                </a:solidFill>
                <a:latin typeface="Verdana"/>
                <a:cs typeface="Verdana"/>
              </a:rPr>
              <a:t>can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watch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134F5C"/>
                </a:solidFill>
                <a:latin typeface="Verdana"/>
                <a:cs typeface="Verdana"/>
              </a:rPr>
              <a:t>as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60" dirty="0">
                <a:solidFill>
                  <a:srgbClr val="134F5C"/>
                </a:solidFill>
                <a:latin typeface="Verdana"/>
                <a:cs typeface="Verdana"/>
              </a:rPr>
              <a:t>much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134F5C"/>
                </a:solidFill>
                <a:latin typeface="Verdana"/>
                <a:cs typeface="Verdana"/>
              </a:rPr>
              <a:t>as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you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15" dirty="0">
                <a:solidFill>
                  <a:srgbClr val="134F5C"/>
                </a:solidFill>
                <a:latin typeface="Verdana"/>
                <a:cs typeface="Verdana"/>
              </a:rPr>
              <a:t>want, 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134F5C"/>
                </a:solidFill>
                <a:latin typeface="Verdana"/>
                <a:cs typeface="Verdana"/>
              </a:rPr>
              <a:t>whenever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34F5C"/>
                </a:solidFill>
                <a:latin typeface="Verdana"/>
                <a:cs typeface="Verdana"/>
              </a:rPr>
              <a:t>you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15" dirty="0">
                <a:solidFill>
                  <a:srgbClr val="134F5C"/>
                </a:solidFill>
                <a:latin typeface="Verdana"/>
                <a:cs typeface="Verdana"/>
              </a:rPr>
              <a:t>want,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0" dirty="0">
                <a:solidFill>
                  <a:srgbClr val="134F5C"/>
                </a:solidFill>
                <a:latin typeface="Verdana"/>
                <a:cs typeface="Verdana"/>
              </a:rPr>
              <a:t>without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15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srgbClr val="134F5C"/>
                </a:solidFill>
                <a:latin typeface="Verdana"/>
                <a:cs typeface="Verdana"/>
              </a:rPr>
              <a:t>single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34F5C"/>
                </a:solidFill>
                <a:latin typeface="Verdana"/>
                <a:cs typeface="Verdana"/>
              </a:rPr>
              <a:t>ad,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5" dirty="0">
                <a:solidFill>
                  <a:srgbClr val="134F5C"/>
                </a:solidFill>
                <a:latin typeface="Verdana"/>
                <a:cs typeface="Verdana"/>
              </a:rPr>
              <a:t>one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simple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134F5C"/>
                </a:solidFill>
                <a:latin typeface="Verdana"/>
                <a:cs typeface="Verdana"/>
              </a:rPr>
              <a:t>subscription.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134F5C"/>
                </a:solidFill>
                <a:latin typeface="Verdana"/>
                <a:cs typeface="Verdana"/>
              </a:rPr>
              <a:t>There's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134F5C"/>
                </a:solidFill>
                <a:latin typeface="Verdana"/>
                <a:cs typeface="Verdana"/>
              </a:rPr>
              <a:t>always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0" dirty="0">
                <a:solidFill>
                  <a:srgbClr val="134F5C"/>
                </a:solidFill>
                <a:latin typeface="Verdana"/>
                <a:cs typeface="Verdana"/>
              </a:rPr>
              <a:t>something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new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5" dirty="0">
                <a:solidFill>
                  <a:srgbClr val="134F5C"/>
                </a:solidFill>
                <a:latin typeface="Verdana"/>
                <a:cs typeface="Verdana"/>
              </a:rPr>
              <a:t>to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134F5C"/>
                </a:solidFill>
                <a:latin typeface="Verdana"/>
                <a:cs typeface="Verdana"/>
              </a:rPr>
              <a:t>discover, </a:t>
            </a:r>
            <a:r>
              <a:rPr sz="1200" spc="-4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new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134F5C"/>
                </a:solidFill>
                <a:latin typeface="Verdana"/>
                <a:cs typeface="Verdana"/>
              </a:rPr>
              <a:t>TV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5" dirty="0">
                <a:solidFill>
                  <a:srgbClr val="134F5C"/>
                </a:solidFill>
                <a:latin typeface="Verdana"/>
                <a:cs typeface="Verdana"/>
              </a:rPr>
              <a:t>shows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134F5C"/>
                </a:solidFill>
                <a:latin typeface="Verdana"/>
                <a:cs typeface="Verdana"/>
              </a:rPr>
              <a:t>movies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134F5C"/>
                </a:solidFill>
                <a:latin typeface="Verdana"/>
                <a:cs typeface="Verdana"/>
              </a:rPr>
              <a:t>are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added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34F5C"/>
                </a:solidFill>
                <a:latin typeface="Verdana"/>
                <a:cs typeface="Verdana"/>
              </a:rPr>
              <a:t>every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134F5C"/>
                </a:solidFill>
                <a:latin typeface="Verdana"/>
                <a:cs typeface="Verdana"/>
              </a:rPr>
              <a:t>week!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5" dirty="0">
                <a:solidFill>
                  <a:srgbClr val="134F5C"/>
                </a:solidFill>
                <a:latin typeface="Verdana"/>
                <a:cs typeface="Verdana"/>
              </a:rPr>
              <a:t>Streaming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more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5" dirty="0">
                <a:solidFill>
                  <a:srgbClr val="134F5C"/>
                </a:solidFill>
                <a:latin typeface="Verdana"/>
                <a:cs typeface="Verdana"/>
              </a:rPr>
              <a:t>than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134F5C"/>
                </a:solidFill>
                <a:latin typeface="Verdana"/>
                <a:cs typeface="Verdana"/>
              </a:rPr>
              <a:t>30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20" dirty="0">
                <a:solidFill>
                  <a:srgbClr val="134F5C"/>
                </a:solidFill>
                <a:latin typeface="Verdana"/>
                <a:cs typeface="Verdana"/>
              </a:rPr>
              <a:t>languages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1200" spc="-10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114" dirty="0">
                <a:solidFill>
                  <a:srgbClr val="134F5C"/>
                </a:solidFill>
                <a:latin typeface="Verdana"/>
                <a:cs typeface="Verdana"/>
              </a:rPr>
              <a:t>190</a:t>
            </a:r>
            <a:r>
              <a:rPr sz="1200" spc="-10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134F5C"/>
                </a:solidFill>
                <a:latin typeface="Verdana"/>
                <a:cs typeface="Verdana"/>
              </a:rPr>
              <a:t>countries.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949" y="507784"/>
            <a:ext cx="7284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PROBLEM</a:t>
            </a:r>
            <a:r>
              <a:rPr spc="-40" dirty="0"/>
              <a:t> </a:t>
            </a:r>
            <a:r>
              <a:rPr spc="75" dirty="0"/>
              <a:t>STATEMENT</a:t>
            </a:r>
            <a:r>
              <a:rPr spc="-40" dirty="0"/>
              <a:t> </a:t>
            </a:r>
            <a:r>
              <a:rPr spc="-160" dirty="0"/>
              <a:t>&amp;</a:t>
            </a:r>
            <a:r>
              <a:rPr spc="-40" dirty="0"/>
              <a:t> </a:t>
            </a:r>
            <a:r>
              <a:rPr spc="85" dirty="0"/>
              <a:t>OBJECTIVE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182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E</a:t>
            </a:r>
            <a:r>
              <a:rPr spc="-10" dirty="0"/>
              <a:t>xplo</a:t>
            </a:r>
            <a:r>
              <a:rPr spc="-95" dirty="0"/>
              <a:t>r</a:t>
            </a:r>
            <a:r>
              <a:rPr dirty="0"/>
              <a:t>a</a:t>
            </a:r>
            <a:r>
              <a:rPr spc="-40" dirty="0"/>
              <a:t>t</a:t>
            </a:r>
            <a:r>
              <a:rPr spc="-10" dirty="0"/>
              <a:t>o</a:t>
            </a:r>
            <a:r>
              <a:rPr spc="20" dirty="0"/>
              <a:t>r</a:t>
            </a:r>
            <a:r>
              <a:rPr spc="-95" dirty="0"/>
              <a:t>y</a:t>
            </a:r>
            <a:r>
              <a:rPr spc="-175" dirty="0"/>
              <a:t> </a:t>
            </a:r>
            <a:r>
              <a:rPr spc="20" dirty="0"/>
              <a:t>Data</a:t>
            </a:r>
            <a:r>
              <a:rPr spc="-175" dirty="0"/>
              <a:t> </a:t>
            </a:r>
            <a:r>
              <a:rPr dirty="0"/>
              <a:t>Anal</a:t>
            </a:r>
            <a:r>
              <a:rPr spc="-10" dirty="0"/>
              <a:t>y</a:t>
            </a:r>
            <a:r>
              <a:rPr spc="-110" dirty="0"/>
              <a:t>sis.</a:t>
            </a:r>
          </a:p>
          <a:p>
            <a:pPr marL="543560" marR="351790">
              <a:lnSpc>
                <a:spcPct val="114999"/>
              </a:lnSpc>
              <a:spcBef>
                <a:spcPts val="1200"/>
              </a:spcBef>
            </a:pPr>
            <a:r>
              <a:rPr spc="40" dirty="0"/>
              <a:t>Understanding</a:t>
            </a:r>
            <a:r>
              <a:rPr spc="-170" dirty="0"/>
              <a:t> </a:t>
            </a:r>
            <a:r>
              <a:rPr spc="50" dirty="0"/>
              <a:t>what</a:t>
            </a:r>
            <a:r>
              <a:rPr spc="-170" dirty="0"/>
              <a:t> </a:t>
            </a:r>
            <a:r>
              <a:rPr spc="5" dirty="0"/>
              <a:t>type</a:t>
            </a:r>
            <a:r>
              <a:rPr spc="-170" dirty="0"/>
              <a:t> </a:t>
            </a:r>
            <a:r>
              <a:rPr spc="40" dirty="0"/>
              <a:t>content</a:t>
            </a:r>
            <a:r>
              <a:rPr spc="-170" dirty="0"/>
              <a:t> </a:t>
            </a:r>
            <a:r>
              <a:rPr spc="-40" dirty="0"/>
              <a:t>is</a:t>
            </a:r>
            <a:r>
              <a:rPr spc="-170" dirty="0"/>
              <a:t> </a:t>
            </a:r>
            <a:r>
              <a:rPr spc="-15" dirty="0"/>
              <a:t>available</a:t>
            </a:r>
            <a:r>
              <a:rPr spc="-170" dirty="0"/>
              <a:t> </a:t>
            </a:r>
            <a:r>
              <a:rPr spc="35" dirty="0"/>
              <a:t>in</a:t>
            </a:r>
            <a:r>
              <a:rPr spc="-170" dirty="0"/>
              <a:t> </a:t>
            </a:r>
            <a:r>
              <a:rPr spc="5" dirty="0"/>
              <a:t>different </a:t>
            </a:r>
            <a:r>
              <a:rPr spc="-655" dirty="0"/>
              <a:t> </a:t>
            </a:r>
            <a:r>
              <a:rPr spc="-15" dirty="0"/>
              <a:t>countries.</a:t>
            </a:r>
          </a:p>
          <a:p>
            <a:pPr marL="543560" marR="5080">
              <a:lnSpc>
                <a:spcPct val="114999"/>
              </a:lnSpc>
              <a:spcBef>
                <a:spcPts val="1200"/>
              </a:spcBef>
            </a:pPr>
            <a:r>
              <a:rPr spc="-145" dirty="0"/>
              <a:t>Is</a:t>
            </a:r>
            <a:r>
              <a:rPr spc="-175" dirty="0"/>
              <a:t> </a:t>
            </a:r>
            <a:r>
              <a:rPr spc="-5" dirty="0"/>
              <a:t>Netﬂix</a:t>
            </a:r>
            <a:r>
              <a:rPr spc="-175" dirty="0"/>
              <a:t> </a:t>
            </a:r>
            <a:r>
              <a:rPr spc="-5" dirty="0"/>
              <a:t>has</a:t>
            </a:r>
            <a:r>
              <a:rPr spc="-175" dirty="0"/>
              <a:t> </a:t>
            </a:r>
            <a:r>
              <a:rPr spc="5" dirty="0"/>
              <a:t>increasingly</a:t>
            </a:r>
            <a:r>
              <a:rPr spc="-170" dirty="0"/>
              <a:t> </a:t>
            </a:r>
            <a:r>
              <a:rPr spc="30" dirty="0"/>
              <a:t>focusing</a:t>
            </a:r>
            <a:r>
              <a:rPr spc="-175" dirty="0"/>
              <a:t> </a:t>
            </a:r>
            <a:r>
              <a:rPr spc="60" dirty="0"/>
              <a:t>on</a:t>
            </a:r>
            <a:r>
              <a:rPr spc="-175" dirty="0"/>
              <a:t> </a:t>
            </a:r>
            <a:r>
              <a:rPr spc="-35" dirty="0"/>
              <a:t>TV</a:t>
            </a:r>
            <a:r>
              <a:rPr spc="-175" dirty="0"/>
              <a:t> </a:t>
            </a:r>
            <a:r>
              <a:rPr spc="-15" dirty="0"/>
              <a:t>rather</a:t>
            </a:r>
            <a:r>
              <a:rPr spc="-170" dirty="0"/>
              <a:t> </a:t>
            </a:r>
            <a:r>
              <a:rPr spc="40" dirty="0"/>
              <a:t>than</a:t>
            </a:r>
            <a:r>
              <a:rPr spc="-175" dirty="0"/>
              <a:t> </a:t>
            </a:r>
            <a:r>
              <a:rPr dirty="0"/>
              <a:t>movies </a:t>
            </a:r>
            <a:r>
              <a:rPr spc="-655" dirty="0"/>
              <a:t> </a:t>
            </a:r>
            <a:r>
              <a:rPr spc="35" dirty="0"/>
              <a:t>in</a:t>
            </a:r>
            <a:r>
              <a:rPr spc="-175" dirty="0"/>
              <a:t> </a:t>
            </a:r>
            <a:r>
              <a:rPr spc="-75" dirty="0"/>
              <a:t>r</a:t>
            </a:r>
            <a:r>
              <a:rPr spc="50" dirty="0"/>
              <a:t>e</a:t>
            </a:r>
            <a:r>
              <a:rPr spc="20" dirty="0"/>
              <a:t>c</a:t>
            </a:r>
            <a:r>
              <a:rPr spc="40" dirty="0"/>
              <a:t>ent</a:t>
            </a:r>
            <a:r>
              <a:rPr spc="-175" dirty="0"/>
              <a:t> </a:t>
            </a:r>
            <a:r>
              <a:rPr spc="-125" dirty="0"/>
              <a:t>y</a:t>
            </a:r>
            <a:r>
              <a:rPr spc="-15" dirty="0"/>
              <a:t>e</a:t>
            </a:r>
            <a:r>
              <a:rPr spc="-45" dirty="0"/>
              <a:t>a</a:t>
            </a:r>
            <a:r>
              <a:rPr spc="-35" dirty="0"/>
              <a:t>r</a:t>
            </a:r>
            <a:r>
              <a:rPr spc="-100" dirty="0"/>
              <a:t>s</a:t>
            </a:r>
            <a:r>
              <a:rPr spc="40" dirty="0"/>
              <a:t>?</a:t>
            </a:r>
          </a:p>
          <a:p>
            <a:pPr marL="543560">
              <a:lnSpc>
                <a:spcPct val="100000"/>
              </a:lnSpc>
              <a:spcBef>
                <a:spcPts val="1540"/>
              </a:spcBef>
            </a:pPr>
            <a:r>
              <a:rPr spc="10" dirty="0"/>
              <a:t>Clus</a:t>
            </a:r>
            <a:r>
              <a:rPr spc="-35" dirty="0"/>
              <a:t>t</a:t>
            </a:r>
            <a:r>
              <a:rPr spc="-20" dirty="0"/>
              <a:t>e</a:t>
            </a:r>
            <a:r>
              <a:rPr spc="-35" dirty="0"/>
              <a:t>r</a:t>
            </a:r>
            <a:r>
              <a:rPr spc="60" dirty="0"/>
              <a:t>ing</a:t>
            </a:r>
            <a:r>
              <a:rPr spc="-175" dirty="0"/>
              <a:t> </a:t>
            </a:r>
            <a:r>
              <a:rPr dirty="0"/>
              <a:t>similar</a:t>
            </a:r>
            <a:r>
              <a:rPr spc="-175" dirty="0"/>
              <a:t> </a:t>
            </a:r>
            <a:r>
              <a:rPr spc="55" dirty="0"/>
              <a:t>c</a:t>
            </a:r>
            <a:r>
              <a:rPr spc="50" dirty="0"/>
              <a:t>on</a:t>
            </a:r>
            <a:r>
              <a:rPr spc="-10" dirty="0"/>
              <a:t>t</a:t>
            </a:r>
            <a:r>
              <a:rPr spc="40" dirty="0"/>
              <a:t>ent</a:t>
            </a:r>
            <a:r>
              <a:rPr spc="-175" dirty="0"/>
              <a:t> </a:t>
            </a:r>
            <a:r>
              <a:rPr spc="70" dirty="0"/>
              <a:t>b</a:t>
            </a:r>
            <a:r>
              <a:rPr spc="-95" dirty="0"/>
              <a:t>y</a:t>
            </a:r>
            <a:r>
              <a:rPr spc="-175" dirty="0"/>
              <a:t> </a:t>
            </a:r>
            <a:r>
              <a:rPr spc="65" dirty="0"/>
              <a:t>ma</a:t>
            </a:r>
            <a:r>
              <a:rPr spc="-10" dirty="0"/>
              <a:t>t</a:t>
            </a:r>
            <a:r>
              <a:rPr spc="55" dirty="0"/>
              <a:t>c</a:t>
            </a:r>
            <a:r>
              <a:rPr spc="65" dirty="0"/>
              <a:t>hing</a:t>
            </a:r>
            <a:r>
              <a:rPr spc="-175" dirty="0"/>
              <a:t> </a:t>
            </a:r>
            <a:r>
              <a:rPr spc="-15" dirty="0"/>
              <a:t>te</a:t>
            </a:r>
            <a:r>
              <a:rPr spc="-55" dirty="0"/>
              <a:t>xt</a:t>
            </a:r>
            <a:r>
              <a:rPr spc="-15" dirty="0"/>
              <a:t>-</a:t>
            </a:r>
            <a:r>
              <a:rPr spc="-25" dirty="0"/>
              <a:t>b</a:t>
            </a:r>
            <a:r>
              <a:rPr spc="5" dirty="0"/>
              <a:t>ased</a:t>
            </a:r>
            <a:r>
              <a:rPr spc="-175" dirty="0"/>
              <a:t> </a:t>
            </a:r>
            <a:r>
              <a:rPr spc="-45" dirty="0"/>
              <a:t>f</a:t>
            </a:r>
            <a:r>
              <a:rPr spc="-15" dirty="0"/>
              <a:t>e</a:t>
            </a:r>
            <a:r>
              <a:rPr spc="5" dirty="0"/>
              <a:t>atu</a:t>
            </a:r>
            <a:r>
              <a:rPr spc="-20" dirty="0"/>
              <a:t>r</a:t>
            </a:r>
            <a:r>
              <a:rPr spc="-114" dirty="0"/>
              <a:t>es.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26" y="1239963"/>
            <a:ext cx="701900" cy="14038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26" y="2691975"/>
            <a:ext cx="701900" cy="1403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25" y="177610"/>
            <a:ext cx="39935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DATA</a:t>
            </a:r>
            <a:r>
              <a:rPr spc="-65" dirty="0"/>
              <a:t> </a:t>
            </a:r>
            <a:r>
              <a:rPr spc="10" dirty="0"/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937" y="828681"/>
            <a:ext cx="7825740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955" marR="5080" indent="-389890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401955" algn="l"/>
                <a:tab pos="402590" algn="l"/>
              </a:tabLst>
            </a:pPr>
            <a:r>
              <a:rPr sz="2100" spc="5" dirty="0">
                <a:solidFill>
                  <a:srgbClr val="0C343D"/>
                </a:solidFill>
                <a:latin typeface="Verdana"/>
                <a:cs typeface="Verdana"/>
              </a:rPr>
              <a:t>The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20" dirty="0">
                <a:solidFill>
                  <a:srgbClr val="0C343D"/>
                </a:solidFill>
                <a:latin typeface="Verdana"/>
                <a:cs typeface="Verdana"/>
              </a:rPr>
              <a:t>data</a:t>
            </a:r>
            <a:r>
              <a:rPr sz="2100" spc="-185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C343D"/>
                </a:solidFill>
                <a:latin typeface="Verdana"/>
                <a:cs typeface="Verdana"/>
              </a:rPr>
              <a:t>was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0C343D"/>
                </a:solidFill>
                <a:latin typeface="Verdana"/>
                <a:cs typeface="Verdana"/>
              </a:rPr>
              <a:t>collected</a:t>
            </a:r>
            <a:r>
              <a:rPr sz="2100" spc="-185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0C343D"/>
                </a:solidFill>
                <a:latin typeface="Verdana"/>
                <a:cs typeface="Verdana"/>
              </a:rPr>
              <a:t>from</a:t>
            </a:r>
            <a:r>
              <a:rPr sz="2100" spc="-195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b="1" spc="35" dirty="0">
                <a:solidFill>
                  <a:srgbClr val="0C343D"/>
                </a:solidFill>
                <a:latin typeface="Tahoma"/>
                <a:cs typeface="Tahoma"/>
              </a:rPr>
              <a:t>Flixable</a:t>
            </a:r>
            <a:r>
              <a:rPr sz="2100" b="1" spc="-65" dirty="0">
                <a:solidFill>
                  <a:srgbClr val="0C343D"/>
                </a:solidFill>
                <a:latin typeface="Tahoma"/>
                <a:cs typeface="Tahoma"/>
              </a:rPr>
              <a:t> </a:t>
            </a:r>
            <a:r>
              <a:rPr sz="2100" spc="-25" dirty="0">
                <a:solidFill>
                  <a:srgbClr val="0C343D"/>
                </a:solidFill>
                <a:latin typeface="Verdana"/>
                <a:cs typeface="Verdana"/>
              </a:rPr>
              <a:t>(third</a:t>
            </a:r>
            <a:r>
              <a:rPr sz="2100" spc="-185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0C343D"/>
                </a:solidFill>
                <a:latin typeface="Verdana"/>
                <a:cs typeface="Verdana"/>
              </a:rPr>
              <a:t>party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0C343D"/>
                </a:solidFill>
                <a:latin typeface="Verdana"/>
                <a:cs typeface="Verdana"/>
              </a:rPr>
              <a:t>Netﬂix </a:t>
            </a:r>
            <a:r>
              <a:rPr sz="2100" spc="-72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0C343D"/>
                </a:solidFill>
                <a:latin typeface="Verdana"/>
                <a:cs typeface="Verdana"/>
              </a:rPr>
              <a:t>s</a:t>
            </a:r>
            <a:r>
              <a:rPr sz="2100" spc="-60" dirty="0">
                <a:solidFill>
                  <a:srgbClr val="0C343D"/>
                </a:solidFill>
                <a:latin typeface="Verdana"/>
                <a:cs typeface="Verdana"/>
              </a:rPr>
              <a:t>e</a:t>
            </a:r>
            <a:r>
              <a:rPr sz="2100" spc="-45" dirty="0">
                <a:solidFill>
                  <a:srgbClr val="0C343D"/>
                </a:solidFill>
                <a:latin typeface="Verdana"/>
                <a:cs typeface="Verdana"/>
              </a:rPr>
              <a:t>a</a:t>
            </a:r>
            <a:r>
              <a:rPr sz="2100" spc="-65" dirty="0">
                <a:solidFill>
                  <a:srgbClr val="0C343D"/>
                </a:solidFill>
                <a:latin typeface="Verdana"/>
                <a:cs typeface="Verdana"/>
              </a:rPr>
              <a:t>r</a:t>
            </a:r>
            <a:r>
              <a:rPr sz="2100" spc="70" dirty="0">
                <a:solidFill>
                  <a:srgbClr val="0C343D"/>
                </a:solidFill>
                <a:latin typeface="Verdana"/>
                <a:cs typeface="Verdana"/>
              </a:rPr>
              <a:t>c</a:t>
            </a:r>
            <a:r>
              <a:rPr sz="2100" spc="90" dirty="0">
                <a:solidFill>
                  <a:srgbClr val="0C343D"/>
                </a:solidFill>
                <a:latin typeface="Verdana"/>
                <a:cs typeface="Verdana"/>
              </a:rPr>
              <a:t>h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0C343D"/>
                </a:solidFill>
                <a:latin typeface="Verdana"/>
                <a:cs typeface="Verdana"/>
              </a:rPr>
              <a:t>engine)</a:t>
            </a:r>
            <a:endParaRPr sz="2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>
              <a:latin typeface="Verdana"/>
              <a:cs typeface="Verdana"/>
            </a:endParaRPr>
          </a:p>
          <a:p>
            <a:pPr marL="401955" indent="-389890">
              <a:lnSpc>
                <a:spcPct val="100000"/>
              </a:lnSpc>
              <a:buFont typeface="Arial"/>
              <a:buChar char="●"/>
              <a:tabLst>
                <a:tab pos="401955" algn="l"/>
                <a:tab pos="402590" algn="l"/>
              </a:tabLst>
            </a:pPr>
            <a:r>
              <a:rPr sz="2100" b="1" spc="-40" dirty="0">
                <a:solidFill>
                  <a:srgbClr val="0C343D"/>
                </a:solidFill>
                <a:latin typeface="Tahoma"/>
                <a:cs typeface="Tahoma"/>
              </a:rPr>
              <a:t>7</a:t>
            </a:r>
            <a:r>
              <a:rPr sz="2100" b="1" spc="-75" dirty="0">
                <a:solidFill>
                  <a:srgbClr val="0C343D"/>
                </a:solidFill>
                <a:latin typeface="Tahoma"/>
                <a:cs typeface="Tahoma"/>
              </a:rPr>
              <a:t>7</a:t>
            </a:r>
            <a:r>
              <a:rPr sz="2100" b="1" spc="5" dirty="0">
                <a:solidFill>
                  <a:srgbClr val="0C343D"/>
                </a:solidFill>
                <a:latin typeface="Tahoma"/>
                <a:cs typeface="Tahoma"/>
              </a:rPr>
              <a:t>87</a:t>
            </a:r>
            <a:r>
              <a:rPr sz="2100" b="1" spc="-70" dirty="0">
                <a:solidFill>
                  <a:srgbClr val="0C343D"/>
                </a:solidFill>
                <a:latin typeface="Tahoma"/>
                <a:cs typeface="Tahoma"/>
              </a:rPr>
              <a:t> </a:t>
            </a:r>
            <a:r>
              <a:rPr sz="2100" spc="50" dirty="0">
                <a:solidFill>
                  <a:srgbClr val="0C343D"/>
                </a:solidFill>
                <a:latin typeface="Verdana"/>
                <a:cs typeface="Verdana"/>
              </a:rPr>
              <a:t>R</a:t>
            </a:r>
            <a:r>
              <a:rPr sz="2100" spc="15" dirty="0">
                <a:solidFill>
                  <a:srgbClr val="0C343D"/>
                </a:solidFill>
                <a:latin typeface="Verdana"/>
                <a:cs typeface="Verdana"/>
              </a:rPr>
              <a:t>o</a:t>
            </a:r>
            <a:r>
              <a:rPr sz="2100" spc="110" dirty="0">
                <a:solidFill>
                  <a:srgbClr val="0C343D"/>
                </a:solidFill>
                <a:latin typeface="Verdana"/>
                <a:cs typeface="Verdana"/>
              </a:rPr>
              <a:t>w</a:t>
            </a:r>
            <a:r>
              <a:rPr sz="2100" spc="-70" dirty="0">
                <a:solidFill>
                  <a:srgbClr val="0C343D"/>
                </a:solidFill>
                <a:latin typeface="Verdana"/>
                <a:cs typeface="Verdana"/>
              </a:rPr>
              <a:t>s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0C343D"/>
                </a:solidFill>
                <a:latin typeface="Verdana"/>
                <a:cs typeface="Verdana"/>
              </a:rPr>
              <a:t>of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20" dirty="0">
                <a:solidFill>
                  <a:srgbClr val="0C343D"/>
                </a:solidFill>
                <a:latin typeface="Verdana"/>
                <a:cs typeface="Verdana"/>
              </a:rPr>
              <a:t>data</a:t>
            </a:r>
            <a:endParaRPr sz="2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 dirty="0">
              <a:latin typeface="Verdana"/>
              <a:cs typeface="Verdana"/>
            </a:endParaRPr>
          </a:p>
          <a:p>
            <a:pPr marL="401955" indent="-389890">
              <a:lnSpc>
                <a:spcPct val="100000"/>
              </a:lnSpc>
              <a:buFont typeface="Microsoft Sans Serif"/>
              <a:buChar char="●"/>
              <a:tabLst>
                <a:tab pos="401955" algn="l"/>
                <a:tab pos="402590" algn="l"/>
              </a:tabLst>
            </a:pPr>
            <a:r>
              <a:rPr sz="2100" spc="160" dirty="0">
                <a:solidFill>
                  <a:srgbClr val="0C343D"/>
                </a:solidFill>
                <a:latin typeface="Verdana"/>
                <a:cs typeface="Verdana"/>
              </a:rPr>
              <a:t>M</a:t>
            </a:r>
            <a:r>
              <a:rPr sz="2100" spc="85" dirty="0">
                <a:solidFill>
                  <a:srgbClr val="0C343D"/>
                </a:solidFill>
                <a:latin typeface="Verdana"/>
                <a:cs typeface="Verdana"/>
              </a:rPr>
              <a:t>o</a:t>
            </a:r>
            <a:r>
              <a:rPr sz="2100" spc="-45" dirty="0">
                <a:solidFill>
                  <a:srgbClr val="0C343D"/>
                </a:solidFill>
                <a:latin typeface="Verdana"/>
                <a:cs typeface="Verdana"/>
              </a:rPr>
              <a:t>vies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-125" dirty="0">
                <a:solidFill>
                  <a:srgbClr val="0C343D"/>
                </a:solidFill>
                <a:latin typeface="Verdana"/>
                <a:cs typeface="Verdana"/>
              </a:rPr>
              <a:t>&amp;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-100" dirty="0">
                <a:solidFill>
                  <a:srgbClr val="0C343D"/>
                </a:solidFill>
                <a:latin typeface="Verdana"/>
                <a:cs typeface="Verdana"/>
              </a:rPr>
              <a:t>T</a:t>
            </a:r>
            <a:r>
              <a:rPr sz="2100" spc="30" dirty="0">
                <a:solidFill>
                  <a:srgbClr val="0C343D"/>
                </a:solidFill>
                <a:latin typeface="Verdana"/>
                <a:cs typeface="Verdana"/>
              </a:rPr>
              <a:t>V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0C343D"/>
                </a:solidFill>
                <a:latin typeface="Verdana"/>
                <a:cs typeface="Verdana"/>
              </a:rPr>
              <a:t>Dataset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0C343D"/>
                </a:solidFill>
                <a:latin typeface="Verdana"/>
                <a:cs typeface="Verdana"/>
              </a:rPr>
              <a:t>till</a:t>
            </a:r>
            <a:r>
              <a:rPr sz="2100" spc="-195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b="1" spc="-5" dirty="0">
                <a:solidFill>
                  <a:srgbClr val="0C343D"/>
                </a:solidFill>
                <a:latin typeface="Tahoma"/>
                <a:cs typeface="Tahoma"/>
              </a:rPr>
              <a:t>2</a:t>
            </a:r>
            <a:r>
              <a:rPr sz="2100" b="1" spc="-15" dirty="0">
                <a:solidFill>
                  <a:srgbClr val="0C343D"/>
                </a:solidFill>
                <a:latin typeface="Tahoma"/>
                <a:cs typeface="Tahoma"/>
              </a:rPr>
              <a:t>0</a:t>
            </a:r>
            <a:r>
              <a:rPr sz="2100" b="1" spc="-260" dirty="0">
                <a:solidFill>
                  <a:srgbClr val="0C343D"/>
                </a:solidFill>
                <a:latin typeface="Tahoma"/>
                <a:cs typeface="Tahoma"/>
              </a:rPr>
              <a:t>19</a:t>
            </a:r>
            <a:endParaRPr sz="2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C343D"/>
              </a:buClr>
              <a:buFont typeface="Microsoft Sans Serif"/>
              <a:buChar char="●"/>
            </a:pPr>
            <a:endParaRPr sz="2050" dirty="0">
              <a:latin typeface="Tahoma"/>
              <a:cs typeface="Tahoma"/>
            </a:endParaRPr>
          </a:p>
          <a:p>
            <a:pPr marL="401955" marR="447675" indent="-389890">
              <a:lnSpc>
                <a:spcPct val="100000"/>
              </a:lnSpc>
              <a:buFont typeface="Microsoft Sans Serif"/>
              <a:buChar char="●"/>
              <a:tabLst>
                <a:tab pos="401955" algn="l"/>
                <a:tab pos="402590" algn="l"/>
              </a:tabLst>
            </a:pPr>
            <a:r>
              <a:rPr sz="2100" spc="10" dirty="0">
                <a:solidFill>
                  <a:srgbClr val="0C343D"/>
                </a:solidFill>
                <a:latin typeface="Verdana"/>
                <a:cs typeface="Verdana"/>
              </a:rPr>
              <a:t>Dataset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C343D"/>
                </a:solidFill>
                <a:latin typeface="Verdana"/>
                <a:cs typeface="Verdana"/>
              </a:rPr>
              <a:t>c</a:t>
            </a:r>
            <a:r>
              <a:rPr sz="2100" spc="-10" dirty="0">
                <a:solidFill>
                  <a:srgbClr val="0C343D"/>
                </a:solidFill>
                <a:latin typeface="Verdana"/>
                <a:cs typeface="Verdana"/>
              </a:rPr>
              <a:t>onsists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0C343D"/>
                </a:solidFill>
                <a:latin typeface="Verdana"/>
                <a:cs typeface="Verdana"/>
              </a:rPr>
              <a:t>of</a:t>
            </a:r>
            <a:r>
              <a:rPr sz="2100" spc="-195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lang="en-US" sz="2100" b="1" spc="45" dirty="0">
                <a:solidFill>
                  <a:srgbClr val="0C343D"/>
                </a:solidFill>
                <a:latin typeface="Tahoma"/>
                <a:cs typeface="Tahoma"/>
              </a:rPr>
              <a:t>E</a:t>
            </a:r>
            <a:r>
              <a:rPr sz="2100" b="1" spc="45" dirty="0">
                <a:solidFill>
                  <a:srgbClr val="0C343D"/>
                </a:solidFill>
                <a:latin typeface="Tahoma"/>
                <a:cs typeface="Tahoma"/>
              </a:rPr>
              <a:t>l</a:t>
            </a:r>
            <a:r>
              <a:rPr sz="2100" b="1" spc="40" dirty="0">
                <a:solidFill>
                  <a:srgbClr val="0C343D"/>
                </a:solidFill>
                <a:latin typeface="Tahoma"/>
                <a:cs typeface="Tahoma"/>
              </a:rPr>
              <a:t>e</a:t>
            </a:r>
            <a:r>
              <a:rPr sz="2100" b="1" spc="10" dirty="0">
                <a:solidFill>
                  <a:srgbClr val="0C343D"/>
                </a:solidFill>
                <a:latin typeface="Tahoma"/>
                <a:cs typeface="Tahoma"/>
              </a:rPr>
              <a:t>v</a:t>
            </a:r>
            <a:r>
              <a:rPr sz="2100" b="1" spc="90" dirty="0">
                <a:solidFill>
                  <a:srgbClr val="0C343D"/>
                </a:solidFill>
                <a:latin typeface="Tahoma"/>
                <a:cs typeface="Tahoma"/>
              </a:rPr>
              <a:t>en</a:t>
            </a:r>
            <a:r>
              <a:rPr sz="2100" b="1" spc="-25" dirty="0">
                <a:solidFill>
                  <a:srgbClr val="0C343D"/>
                </a:solidFill>
                <a:latin typeface="Tahoma"/>
                <a:cs typeface="Tahoma"/>
              </a:rPr>
              <a:t> </a:t>
            </a:r>
            <a:r>
              <a:rPr lang="en-US" sz="2100" b="1" spc="5" dirty="0">
                <a:solidFill>
                  <a:srgbClr val="0C343D"/>
                </a:solidFill>
                <a:latin typeface="Tahoma"/>
                <a:cs typeface="Tahoma"/>
              </a:rPr>
              <a:t>categorical</a:t>
            </a:r>
            <a:r>
              <a:rPr sz="2100" b="1" spc="-75" dirty="0">
                <a:solidFill>
                  <a:srgbClr val="0C343D"/>
                </a:solidFill>
                <a:latin typeface="Tahoma"/>
                <a:cs typeface="Tahoma"/>
              </a:rPr>
              <a:t> </a:t>
            </a:r>
            <a:r>
              <a:rPr sz="2100" spc="65" dirty="0">
                <a:solidFill>
                  <a:srgbClr val="0C343D"/>
                </a:solidFill>
                <a:latin typeface="Verdana"/>
                <a:cs typeface="Verdana"/>
              </a:rPr>
              <a:t>c</a:t>
            </a:r>
            <a:r>
              <a:rPr sz="2100" spc="50" dirty="0">
                <a:solidFill>
                  <a:srgbClr val="0C343D"/>
                </a:solidFill>
                <a:latin typeface="Verdana"/>
                <a:cs typeface="Verdana"/>
              </a:rPr>
              <a:t>olumns</a:t>
            </a:r>
            <a:r>
              <a:rPr sz="2100" spc="-190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sz="2100" spc="60" dirty="0">
                <a:solidFill>
                  <a:srgbClr val="0C343D"/>
                </a:solidFill>
                <a:latin typeface="Verdana"/>
                <a:cs typeface="Verdana"/>
              </a:rPr>
              <a:t>and</a:t>
            </a:r>
            <a:r>
              <a:rPr sz="2100" spc="-195" dirty="0">
                <a:solidFill>
                  <a:srgbClr val="0C343D"/>
                </a:solidFill>
                <a:latin typeface="Verdana"/>
                <a:cs typeface="Verdana"/>
              </a:rPr>
              <a:t> </a:t>
            </a:r>
            <a:r>
              <a:rPr lang="en-US" sz="2100" b="1" spc="-195" dirty="0">
                <a:solidFill>
                  <a:srgbClr val="0C343D"/>
                </a:solidFill>
                <a:latin typeface="Verdana"/>
                <a:cs typeface="Verdana"/>
              </a:rPr>
              <a:t>O</a:t>
            </a:r>
            <a:r>
              <a:rPr sz="2100" b="1" spc="95" dirty="0">
                <a:solidFill>
                  <a:srgbClr val="0C343D"/>
                </a:solidFill>
                <a:latin typeface="Tahoma"/>
                <a:cs typeface="Tahoma"/>
              </a:rPr>
              <a:t>n</a:t>
            </a:r>
            <a:r>
              <a:rPr sz="2100" b="1" spc="50" dirty="0">
                <a:solidFill>
                  <a:srgbClr val="0C343D"/>
                </a:solidFill>
                <a:latin typeface="Tahoma"/>
                <a:cs typeface="Tahoma"/>
              </a:rPr>
              <a:t>e </a:t>
            </a:r>
            <a:r>
              <a:rPr sz="2100" b="1" spc="85" dirty="0">
                <a:solidFill>
                  <a:srgbClr val="0C343D"/>
                </a:solidFill>
                <a:latin typeface="Tahoma"/>
                <a:cs typeface="Tahoma"/>
              </a:rPr>
              <a:t>numeric</a:t>
            </a:r>
            <a:r>
              <a:rPr lang="en-US" sz="2100" b="1" spc="85" dirty="0">
                <a:solidFill>
                  <a:srgbClr val="0C343D"/>
                </a:solidFill>
                <a:latin typeface="Tahoma"/>
                <a:cs typeface="Tahoma"/>
              </a:rPr>
              <a:t>al</a:t>
            </a:r>
            <a:r>
              <a:rPr sz="2100" b="1" spc="-70" dirty="0">
                <a:solidFill>
                  <a:srgbClr val="0C343D"/>
                </a:solidFill>
                <a:latin typeface="Tahoma"/>
                <a:cs typeface="Tahoma"/>
              </a:rPr>
              <a:t> </a:t>
            </a:r>
            <a:r>
              <a:rPr sz="2100" spc="15" dirty="0">
                <a:solidFill>
                  <a:srgbClr val="0C343D"/>
                </a:solidFill>
                <a:latin typeface="Verdana"/>
                <a:cs typeface="Verdana"/>
              </a:rPr>
              <a:t>column.</a:t>
            </a:r>
            <a:endParaRPr sz="210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14425" y="3635425"/>
            <a:ext cx="2141855" cy="1478915"/>
            <a:chOff x="6614425" y="3635425"/>
            <a:chExt cx="2141855" cy="1478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4425" y="3692575"/>
              <a:ext cx="2141723" cy="14216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1575" y="3635425"/>
              <a:ext cx="2027423" cy="1307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674" y="88160"/>
            <a:ext cx="2505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</a:t>
            </a:r>
            <a:r>
              <a:rPr spc="40" dirty="0"/>
              <a:t>T</a:t>
            </a:r>
            <a:r>
              <a:rPr spc="-10" dirty="0"/>
              <a:t>TRIB</a:t>
            </a:r>
            <a:r>
              <a:rPr spc="-45" dirty="0"/>
              <a:t>U</a:t>
            </a:r>
            <a:r>
              <a:rPr spc="65" dirty="0"/>
              <a:t>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8912" y="644799"/>
          <a:ext cx="1742439" cy="4363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5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5" dirty="0">
                          <a:solidFill>
                            <a:srgbClr val="F4FCFF"/>
                          </a:solidFill>
                          <a:latin typeface="Tahoma"/>
                          <a:cs typeface="Tahoma"/>
                        </a:rPr>
                        <a:t>Show_id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4FCFF"/>
                      </a:solidFill>
                      <a:prstDash val="solid"/>
                    </a:lnL>
                    <a:lnR w="28575">
                      <a:solidFill>
                        <a:srgbClr val="F4FCFF"/>
                      </a:solidFill>
                      <a:prstDash val="solid"/>
                    </a:lnR>
                    <a:lnT w="28575">
                      <a:solidFill>
                        <a:srgbClr val="F4FCFF"/>
                      </a:solidFill>
                      <a:prstDash val="solid"/>
                    </a:lnT>
                    <a:lnB w="28575">
                      <a:solidFill>
                        <a:srgbClr val="F4FC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25" dirty="0">
                          <a:solidFill>
                            <a:srgbClr val="F4FCFF"/>
                          </a:solidFill>
                          <a:latin typeface="Tahoma"/>
                          <a:cs typeface="Tahoma"/>
                        </a:rPr>
                        <a:t>Type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4FCFF"/>
                      </a:solidFill>
                      <a:prstDash val="solid"/>
                    </a:lnL>
                    <a:lnR w="28575">
                      <a:solidFill>
                        <a:srgbClr val="F4FCFF"/>
                      </a:solidFill>
                      <a:prstDash val="solid"/>
                    </a:lnR>
                    <a:lnT w="28575">
                      <a:solidFill>
                        <a:srgbClr val="F4FCFF"/>
                      </a:solidFill>
                      <a:prstDash val="solid"/>
                    </a:lnT>
                    <a:lnB w="28575">
                      <a:solidFill>
                        <a:srgbClr val="F4FC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10" dirty="0">
                          <a:solidFill>
                            <a:srgbClr val="F4FCFF"/>
                          </a:solidFill>
                          <a:latin typeface="Tahoma"/>
                          <a:cs typeface="Tahoma"/>
                        </a:rPr>
                        <a:t>Title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4FCFF"/>
                      </a:solidFill>
                      <a:prstDash val="solid"/>
                    </a:lnL>
                    <a:lnR w="28575">
                      <a:solidFill>
                        <a:srgbClr val="F4FCFF"/>
                      </a:solidFill>
                      <a:prstDash val="solid"/>
                    </a:lnR>
                    <a:lnT w="28575">
                      <a:solidFill>
                        <a:srgbClr val="F4FCFF"/>
                      </a:solidFill>
                      <a:prstDash val="solid"/>
                    </a:lnT>
                    <a:lnB w="28575">
                      <a:solidFill>
                        <a:srgbClr val="F4FC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25" dirty="0">
                          <a:solidFill>
                            <a:srgbClr val="F4FCFF"/>
                          </a:solidFill>
                          <a:latin typeface="Tahoma"/>
                          <a:cs typeface="Tahoma"/>
                        </a:rPr>
                        <a:t>Director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4FCFF"/>
                      </a:solidFill>
                      <a:prstDash val="solid"/>
                    </a:lnL>
                    <a:lnR w="28575">
                      <a:solidFill>
                        <a:srgbClr val="F4FCFF"/>
                      </a:solidFill>
                      <a:prstDash val="solid"/>
                    </a:lnR>
                    <a:lnT w="28575">
                      <a:solidFill>
                        <a:srgbClr val="F4FCFF"/>
                      </a:solidFill>
                      <a:prstDash val="solid"/>
                    </a:lnT>
                    <a:lnB w="28575">
                      <a:solidFill>
                        <a:srgbClr val="F4FC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28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30" dirty="0">
                          <a:solidFill>
                            <a:srgbClr val="F4FCFF"/>
                          </a:solidFill>
                          <a:latin typeface="Tahoma"/>
                          <a:cs typeface="Tahoma"/>
                        </a:rPr>
                        <a:t>Cast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4FCFF"/>
                      </a:solidFill>
                      <a:prstDash val="solid"/>
                    </a:lnL>
                    <a:lnR w="28575">
                      <a:solidFill>
                        <a:srgbClr val="F4FCFF"/>
                      </a:solidFill>
                      <a:prstDash val="solid"/>
                    </a:lnR>
                    <a:lnT w="28575">
                      <a:solidFill>
                        <a:srgbClr val="F4FCFF"/>
                      </a:solidFill>
                      <a:prstDash val="solid"/>
                    </a:lnT>
                    <a:lnB w="28575">
                      <a:solidFill>
                        <a:srgbClr val="F4FC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35" dirty="0">
                          <a:solidFill>
                            <a:srgbClr val="F4FCFF"/>
                          </a:solidFill>
                          <a:latin typeface="Tahoma"/>
                          <a:cs typeface="Tahoma"/>
                        </a:rPr>
                        <a:t>Country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4FCFF"/>
                      </a:solidFill>
                      <a:prstDash val="solid"/>
                    </a:lnL>
                    <a:lnR w="28575">
                      <a:solidFill>
                        <a:srgbClr val="F4FCFF"/>
                      </a:solidFill>
                      <a:prstDash val="solid"/>
                    </a:lnR>
                    <a:lnT w="28575">
                      <a:solidFill>
                        <a:srgbClr val="F4FCFF"/>
                      </a:solidFill>
                      <a:prstDash val="solid"/>
                    </a:lnT>
                    <a:lnB w="28575">
                      <a:solidFill>
                        <a:srgbClr val="F4FC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25" dirty="0">
                          <a:solidFill>
                            <a:srgbClr val="F4FCFF"/>
                          </a:solidFill>
                          <a:latin typeface="Tahoma"/>
                          <a:cs typeface="Tahoma"/>
                        </a:rPr>
                        <a:t>Date_added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4FCFF"/>
                      </a:solidFill>
                      <a:prstDash val="solid"/>
                    </a:lnL>
                    <a:lnR w="28575">
                      <a:solidFill>
                        <a:srgbClr val="F4FCFF"/>
                      </a:solidFill>
                      <a:prstDash val="solid"/>
                    </a:lnR>
                    <a:lnT w="28575">
                      <a:solidFill>
                        <a:srgbClr val="F4FCFF"/>
                      </a:solidFill>
                      <a:prstDash val="solid"/>
                    </a:lnT>
                    <a:lnB w="28575">
                      <a:solidFill>
                        <a:srgbClr val="F4FC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5" dirty="0">
                          <a:solidFill>
                            <a:srgbClr val="F4FCFF"/>
                          </a:solidFill>
                          <a:latin typeface="Tahoma"/>
                          <a:cs typeface="Tahoma"/>
                        </a:rPr>
                        <a:t>Release_Year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4FCFF"/>
                      </a:solidFill>
                      <a:prstDash val="solid"/>
                    </a:lnL>
                    <a:lnR w="28575">
                      <a:solidFill>
                        <a:srgbClr val="F4FCFF"/>
                      </a:solidFill>
                      <a:prstDash val="solid"/>
                    </a:lnR>
                    <a:lnT w="28575">
                      <a:solidFill>
                        <a:srgbClr val="F4FCFF"/>
                      </a:solidFill>
                      <a:prstDash val="solid"/>
                    </a:lnT>
                    <a:lnB w="28575">
                      <a:solidFill>
                        <a:srgbClr val="F4FC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208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30" dirty="0">
                          <a:solidFill>
                            <a:srgbClr val="F4FCFF"/>
                          </a:solidFill>
                          <a:latin typeface="Tahoma"/>
                          <a:cs typeface="Tahoma"/>
                        </a:rPr>
                        <a:t>Rating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4FCFF"/>
                      </a:solidFill>
                      <a:prstDash val="solid"/>
                    </a:lnL>
                    <a:lnR w="28575">
                      <a:solidFill>
                        <a:srgbClr val="F4FCFF"/>
                      </a:solidFill>
                      <a:prstDash val="solid"/>
                    </a:lnR>
                    <a:lnT w="28575">
                      <a:solidFill>
                        <a:srgbClr val="F4FC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Duration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Listed_in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969399" y="1036649"/>
            <a:ext cx="629285" cy="1273810"/>
          </a:xfrm>
          <a:custGeom>
            <a:avLst/>
            <a:gdLst/>
            <a:ahLst/>
            <a:cxnLst/>
            <a:rect l="l" t="t" r="r" b="b"/>
            <a:pathLst>
              <a:path w="629284" h="1273810">
                <a:moveTo>
                  <a:pt x="0" y="0"/>
                </a:moveTo>
                <a:lnTo>
                  <a:pt x="2050" y="61599"/>
                </a:lnTo>
                <a:lnTo>
                  <a:pt x="8015" y="119237"/>
                </a:lnTo>
                <a:lnTo>
                  <a:pt x="17614" y="173195"/>
                </a:lnTo>
                <a:lnTo>
                  <a:pt x="30569" y="223758"/>
                </a:lnTo>
                <a:lnTo>
                  <a:pt x="46599" y="271208"/>
                </a:lnTo>
                <a:lnTo>
                  <a:pt x="65426" y="315827"/>
                </a:lnTo>
                <a:lnTo>
                  <a:pt x="86769" y="357900"/>
                </a:lnTo>
                <a:lnTo>
                  <a:pt x="110348" y="397709"/>
                </a:lnTo>
                <a:lnTo>
                  <a:pt x="135885" y="435536"/>
                </a:lnTo>
                <a:lnTo>
                  <a:pt x="163099" y="471666"/>
                </a:lnTo>
                <a:lnTo>
                  <a:pt x="191712" y="506381"/>
                </a:lnTo>
                <a:lnTo>
                  <a:pt x="221443" y="539963"/>
                </a:lnTo>
                <a:lnTo>
                  <a:pt x="252012" y="572697"/>
                </a:lnTo>
                <a:lnTo>
                  <a:pt x="283141" y="604865"/>
                </a:lnTo>
                <a:lnTo>
                  <a:pt x="314549" y="636749"/>
                </a:lnTo>
                <a:lnTo>
                  <a:pt x="345958" y="668634"/>
                </a:lnTo>
                <a:lnTo>
                  <a:pt x="377087" y="700802"/>
                </a:lnTo>
                <a:lnTo>
                  <a:pt x="407656" y="733535"/>
                </a:lnTo>
                <a:lnTo>
                  <a:pt x="437387" y="767118"/>
                </a:lnTo>
                <a:lnTo>
                  <a:pt x="465999" y="801833"/>
                </a:lnTo>
                <a:lnTo>
                  <a:pt x="493214" y="837962"/>
                </a:lnTo>
                <a:lnTo>
                  <a:pt x="518751" y="875790"/>
                </a:lnTo>
                <a:lnTo>
                  <a:pt x="542330" y="915599"/>
                </a:lnTo>
                <a:lnTo>
                  <a:pt x="563673" y="957671"/>
                </a:lnTo>
                <a:lnTo>
                  <a:pt x="582499" y="1002291"/>
                </a:lnTo>
                <a:lnTo>
                  <a:pt x="598530" y="1049741"/>
                </a:lnTo>
                <a:lnTo>
                  <a:pt x="611485" y="1100303"/>
                </a:lnTo>
                <a:lnTo>
                  <a:pt x="621084" y="1154262"/>
                </a:lnTo>
                <a:lnTo>
                  <a:pt x="627049" y="1211900"/>
                </a:lnTo>
                <a:lnTo>
                  <a:pt x="629099" y="1273499"/>
                </a:lnTo>
              </a:path>
            </a:pathLst>
          </a:custGeom>
          <a:ln w="38099">
            <a:solidFill>
              <a:srgbClr val="2121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66999" y="2941349"/>
            <a:ext cx="631825" cy="1830705"/>
          </a:xfrm>
          <a:custGeom>
            <a:avLst/>
            <a:gdLst/>
            <a:ahLst/>
            <a:cxnLst/>
            <a:rect l="l" t="t" r="r" b="b"/>
            <a:pathLst>
              <a:path w="631825" h="1830704">
                <a:moveTo>
                  <a:pt x="631499" y="0"/>
                </a:moveTo>
                <a:lnTo>
                  <a:pt x="630335" y="66959"/>
                </a:lnTo>
                <a:lnTo>
                  <a:pt x="626921" y="130659"/>
                </a:lnTo>
                <a:lnTo>
                  <a:pt x="621376" y="191269"/>
                </a:lnTo>
                <a:lnTo>
                  <a:pt x="613817" y="248961"/>
                </a:lnTo>
                <a:lnTo>
                  <a:pt x="604365" y="303908"/>
                </a:lnTo>
                <a:lnTo>
                  <a:pt x="593136" y="356280"/>
                </a:lnTo>
                <a:lnTo>
                  <a:pt x="580249" y="406250"/>
                </a:lnTo>
                <a:lnTo>
                  <a:pt x="565823" y="453988"/>
                </a:lnTo>
                <a:lnTo>
                  <a:pt x="549977" y="499667"/>
                </a:lnTo>
                <a:lnTo>
                  <a:pt x="532828" y="543459"/>
                </a:lnTo>
                <a:lnTo>
                  <a:pt x="514494" y="585534"/>
                </a:lnTo>
                <a:lnTo>
                  <a:pt x="495095" y="626065"/>
                </a:lnTo>
                <a:lnTo>
                  <a:pt x="474749" y="665222"/>
                </a:lnTo>
                <a:lnTo>
                  <a:pt x="453574" y="703179"/>
                </a:lnTo>
                <a:lnTo>
                  <a:pt x="431689" y="740105"/>
                </a:lnTo>
                <a:lnTo>
                  <a:pt x="409211" y="776174"/>
                </a:lnTo>
                <a:lnTo>
                  <a:pt x="386260" y="811556"/>
                </a:lnTo>
                <a:lnTo>
                  <a:pt x="362954" y="846423"/>
                </a:lnTo>
                <a:lnTo>
                  <a:pt x="339411" y="880947"/>
                </a:lnTo>
                <a:lnTo>
                  <a:pt x="315749" y="915299"/>
                </a:lnTo>
                <a:lnTo>
                  <a:pt x="292088" y="949652"/>
                </a:lnTo>
                <a:lnTo>
                  <a:pt x="268545" y="984176"/>
                </a:lnTo>
                <a:lnTo>
                  <a:pt x="245239" y="1019043"/>
                </a:lnTo>
                <a:lnTo>
                  <a:pt x="222287" y="1054425"/>
                </a:lnTo>
                <a:lnTo>
                  <a:pt x="199810" y="1090494"/>
                </a:lnTo>
                <a:lnTo>
                  <a:pt x="177925" y="1127420"/>
                </a:lnTo>
                <a:lnTo>
                  <a:pt x="156750" y="1165377"/>
                </a:lnTo>
                <a:lnTo>
                  <a:pt x="136403" y="1204534"/>
                </a:lnTo>
                <a:lnTo>
                  <a:pt x="117005" y="1245065"/>
                </a:lnTo>
                <a:lnTo>
                  <a:pt x="98671" y="1287140"/>
                </a:lnTo>
                <a:lnTo>
                  <a:pt x="81522" y="1330932"/>
                </a:lnTo>
                <a:lnTo>
                  <a:pt x="65675" y="1376611"/>
                </a:lnTo>
                <a:lnTo>
                  <a:pt x="51250" y="1424349"/>
                </a:lnTo>
                <a:lnTo>
                  <a:pt x="38363" y="1474319"/>
                </a:lnTo>
                <a:lnTo>
                  <a:pt x="27134" y="1526691"/>
                </a:lnTo>
                <a:lnTo>
                  <a:pt x="17681" y="1581638"/>
                </a:lnTo>
                <a:lnTo>
                  <a:pt x="10123" y="1639330"/>
                </a:lnTo>
                <a:lnTo>
                  <a:pt x="4578" y="1699940"/>
                </a:lnTo>
                <a:lnTo>
                  <a:pt x="1164" y="1763640"/>
                </a:lnTo>
                <a:lnTo>
                  <a:pt x="0" y="1830599"/>
                </a:lnTo>
              </a:path>
            </a:pathLst>
          </a:custGeom>
          <a:ln w="38099">
            <a:solidFill>
              <a:srgbClr val="2121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97625" y="2368443"/>
            <a:ext cx="38735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425" dirty="0">
                <a:latin typeface="Tahoma"/>
                <a:cs typeface="Tahoma"/>
              </a:rPr>
              <a:t>12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65749" y="2736550"/>
            <a:ext cx="958850" cy="958850"/>
          </a:xfrm>
          <a:custGeom>
            <a:avLst/>
            <a:gdLst/>
            <a:ahLst/>
            <a:cxnLst/>
            <a:rect l="l" t="t" r="r" b="b"/>
            <a:pathLst>
              <a:path w="958850" h="958850">
                <a:moveTo>
                  <a:pt x="0" y="0"/>
                </a:moveTo>
                <a:lnTo>
                  <a:pt x="958799" y="958799"/>
                </a:lnTo>
              </a:path>
            </a:pathLst>
          </a:custGeom>
          <a:ln w="9524">
            <a:solidFill>
              <a:srgbClr val="F4F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391362" y="644787"/>
          <a:ext cx="5546090" cy="4388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24"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Unique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ID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e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Identiﬁer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Movie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TV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Show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Title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Director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Movie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ors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ol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ed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Country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where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movie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-2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1200" b="1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show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was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produced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Date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was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added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Netﬂix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tual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Rel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ase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ating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Total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Duration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minutes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number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seasons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Genre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Summary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b="1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725" y="233160"/>
            <a:ext cx="33293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DATA</a:t>
            </a:r>
            <a:r>
              <a:rPr spc="-95" dirty="0"/>
              <a:t> </a:t>
            </a:r>
            <a:r>
              <a:rPr spc="65" dirty="0"/>
              <a:t>CLEANING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399" y="949693"/>
            <a:ext cx="8023859" cy="367093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4"/>
              </a:spcBef>
              <a:tabLst>
                <a:tab pos="402590" algn="l"/>
              </a:tabLst>
            </a:pPr>
            <a:r>
              <a:rPr sz="1300" dirty="0">
                <a:solidFill>
                  <a:srgbClr val="134F5C"/>
                </a:solidFill>
                <a:latin typeface="MS PGothic"/>
                <a:cs typeface="MS PGothic"/>
              </a:rPr>
              <a:t>★	</a:t>
            </a:r>
            <a:r>
              <a:rPr sz="1300" b="1" spc="45" dirty="0">
                <a:solidFill>
                  <a:srgbClr val="134F5C"/>
                </a:solidFill>
                <a:latin typeface="Tahoma"/>
                <a:cs typeface="Tahoma"/>
              </a:rPr>
              <a:t>Handling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75" dirty="0">
                <a:solidFill>
                  <a:srgbClr val="134F5C"/>
                </a:solidFill>
                <a:latin typeface="Tahoma"/>
                <a:cs typeface="Tahoma"/>
              </a:rPr>
              <a:t>Comma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-70" dirty="0">
                <a:solidFill>
                  <a:srgbClr val="134F5C"/>
                </a:solidFill>
                <a:latin typeface="Tahoma"/>
                <a:cs typeface="Tahoma"/>
              </a:rPr>
              <a:t>&amp;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30" dirty="0">
                <a:solidFill>
                  <a:srgbClr val="134F5C"/>
                </a:solidFill>
                <a:latin typeface="Tahoma"/>
                <a:cs typeface="Tahoma"/>
              </a:rPr>
              <a:t>De-limited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Values</a:t>
            </a:r>
            <a:endParaRPr sz="1300" dirty="0">
              <a:latin typeface="Tahoma"/>
              <a:cs typeface="Tahoma"/>
            </a:endParaRPr>
          </a:p>
          <a:p>
            <a:pPr marL="403225" marR="5080" indent="-390525">
              <a:lnSpc>
                <a:spcPct val="114999"/>
              </a:lnSpc>
              <a:tabLst>
                <a:tab pos="402590" algn="l"/>
              </a:tabLst>
            </a:pPr>
            <a:r>
              <a:rPr sz="1300" dirty="0">
                <a:solidFill>
                  <a:srgbClr val="134F5C"/>
                </a:solidFill>
                <a:latin typeface="MS PGothic"/>
                <a:cs typeface="MS PGothic"/>
              </a:rPr>
              <a:t>★	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Movies </a:t>
            </a:r>
            <a:r>
              <a:rPr sz="1300" spc="-20" dirty="0">
                <a:solidFill>
                  <a:srgbClr val="134F5C"/>
                </a:solidFill>
                <a:latin typeface="Verdana"/>
                <a:cs typeface="Verdana"/>
              </a:rPr>
              <a:t>are </a:t>
            </a:r>
            <a:r>
              <a:rPr sz="1300" spc="15" dirty="0">
                <a:solidFill>
                  <a:srgbClr val="134F5C"/>
                </a:solidFill>
                <a:latin typeface="Verdana"/>
                <a:cs typeface="Verdana"/>
              </a:rPr>
              <a:t>based </a:t>
            </a:r>
            <a:r>
              <a:rPr sz="1300" spc="40" dirty="0">
                <a:solidFill>
                  <a:srgbClr val="134F5C"/>
                </a:solidFill>
                <a:latin typeface="Verdana"/>
                <a:cs typeface="Verdana"/>
              </a:rPr>
              <a:t>on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 </a:t>
            </a:r>
            <a:r>
              <a:rPr sz="1300" b="1" spc="30" dirty="0">
                <a:solidFill>
                  <a:srgbClr val="134F5C"/>
                </a:solidFill>
                <a:latin typeface="Tahoma"/>
                <a:cs typeface="Tahoma"/>
              </a:rPr>
              <a:t>duration 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of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 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movie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and 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shows </a:t>
            </a:r>
            <a:r>
              <a:rPr sz="1300" spc="-20" dirty="0">
                <a:solidFill>
                  <a:srgbClr val="134F5C"/>
                </a:solidFill>
                <a:latin typeface="Verdana"/>
                <a:cs typeface="Verdana"/>
              </a:rPr>
              <a:t>are </a:t>
            </a:r>
            <a:r>
              <a:rPr sz="1300" spc="15" dirty="0">
                <a:solidFill>
                  <a:srgbClr val="134F5C"/>
                </a:solidFill>
                <a:latin typeface="Verdana"/>
                <a:cs typeface="Verdana"/>
              </a:rPr>
              <a:t>based </a:t>
            </a:r>
            <a:r>
              <a:rPr sz="1300" spc="40" dirty="0">
                <a:solidFill>
                  <a:srgbClr val="134F5C"/>
                </a:solidFill>
                <a:latin typeface="Verdana"/>
                <a:cs typeface="Verdana"/>
              </a:rPr>
              <a:t>on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 </a:t>
            </a:r>
            <a:r>
              <a:rPr sz="1300" spc="45" dirty="0">
                <a:solidFill>
                  <a:srgbClr val="134F5C"/>
                </a:solidFill>
                <a:latin typeface="Verdana"/>
                <a:cs typeface="Verdana"/>
              </a:rPr>
              <a:t>number 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of 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dirty="0">
                <a:solidFill>
                  <a:srgbClr val="134F5C"/>
                </a:solidFill>
                <a:latin typeface="Tahoma"/>
                <a:cs typeface="Tahoma"/>
              </a:rPr>
              <a:t>seasons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.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134F5C"/>
                </a:solidFill>
                <a:latin typeface="Verdana"/>
                <a:cs typeface="Verdana"/>
              </a:rPr>
              <a:t>To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make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45" dirty="0">
                <a:solidFill>
                  <a:srgbClr val="134F5C"/>
                </a:solidFill>
                <a:latin typeface="Verdana"/>
                <a:cs typeface="Verdana"/>
              </a:rPr>
              <a:t>EDA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134F5C"/>
                </a:solidFill>
                <a:latin typeface="Verdana"/>
                <a:cs typeface="Verdana"/>
              </a:rPr>
              <a:t>easier,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convert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15" dirty="0">
                <a:solidFill>
                  <a:srgbClr val="134F5C"/>
                </a:solidFill>
                <a:latin typeface="Verdana"/>
                <a:cs typeface="Verdana"/>
              </a:rPr>
              <a:t>values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these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0" dirty="0">
                <a:solidFill>
                  <a:srgbClr val="134F5C"/>
                </a:solidFill>
                <a:latin typeface="Verdana"/>
                <a:cs typeface="Verdana"/>
              </a:rPr>
              <a:t>columns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15" dirty="0">
                <a:solidFill>
                  <a:srgbClr val="134F5C"/>
                </a:solidFill>
                <a:latin typeface="Verdana"/>
                <a:cs typeface="Verdana"/>
              </a:rPr>
              <a:t>into</a:t>
            </a:r>
            <a:r>
              <a:rPr sz="13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30" dirty="0">
                <a:solidFill>
                  <a:srgbClr val="134F5C"/>
                </a:solidFill>
                <a:latin typeface="Tahoma"/>
                <a:cs typeface="Tahoma"/>
              </a:rPr>
              <a:t>integers</a:t>
            </a:r>
            <a:r>
              <a:rPr sz="13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34F5C"/>
                </a:solidFill>
                <a:latin typeface="Verdana"/>
                <a:cs typeface="Verdana"/>
              </a:rPr>
              <a:t>for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40" dirty="0">
                <a:solidFill>
                  <a:srgbClr val="134F5C"/>
                </a:solidFill>
                <a:latin typeface="Verdana"/>
                <a:cs typeface="Verdana"/>
              </a:rPr>
              <a:t>both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 </a:t>
            </a:r>
            <a:r>
              <a:rPr sz="1300" spc="-44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movies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shows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25" dirty="0">
                <a:solidFill>
                  <a:srgbClr val="134F5C"/>
                </a:solidFill>
                <a:latin typeface="Verdana"/>
                <a:cs typeface="Verdana"/>
              </a:rPr>
              <a:t>datasets.</a:t>
            </a:r>
            <a:endParaRPr sz="13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402590" algn="l"/>
              </a:tabLst>
            </a:pPr>
            <a:r>
              <a:rPr sz="1300" dirty="0">
                <a:solidFill>
                  <a:srgbClr val="134F5C"/>
                </a:solidFill>
                <a:latin typeface="MS PGothic"/>
                <a:cs typeface="MS PGothic"/>
              </a:rPr>
              <a:t>★	</a:t>
            </a:r>
            <a:r>
              <a:rPr sz="1300" b="1" spc="50" dirty="0">
                <a:solidFill>
                  <a:srgbClr val="134F5C"/>
                </a:solidFill>
                <a:latin typeface="Tahoma"/>
                <a:cs typeface="Tahoma"/>
              </a:rPr>
              <a:t>Removing</a:t>
            </a:r>
            <a:r>
              <a:rPr sz="1300" b="1" spc="-4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unnecessary</a:t>
            </a:r>
            <a:r>
              <a:rPr sz="1300" spc="-11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0" dirty="0">
                <a:solidFill>
                  <a:srgbClr val="134F5C"/>
                </a:solidFill>
                <a:latin typeface="Verdana"/>
                <a:cs typeface="Verdana"/>
              </a:rPr>
              <a:t>columns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like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15" dirty="0">
                <a:solidFill>
                  <a:srgbClr val="134F5C"/>
                </a:solidFill>
                <a:latin typeface="Tahoma"/>
                <a:cs typeface="Tahoma"/>
              </a:rPr>
              <a:t>director,</a:t>
            </a:r>
            <a:r>
              <a:rPr sz="13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15" dirty="0">
                <a:solidFill>
                  <a:srgbClr val="134F5C"/>
                </a:solidFill>
                <a:latin typeface="Tahoma"/>
                <a:cs typeface="Tahoma"/>
              </a:rPr>
              <a:t>cast.</a:t>
            </a:r>
            <a:endParaRPr sz="13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402590" algn="l"/>
              </a:tabLst>
            </a:pPr>
            <a:r>
              <a:rPr sz="1300" dirty="0">
                <a:solidFill>
                  <a:srgbClr val="134F5C"/>
                </a:solidFill>
                <a:latin typeface="MS PGothic"/>
                <a:cs typeface="MS PGothic"/>
              </a:rPr>
              <a:t>★	</a:t>
            </a:r>
            <a:r>
              <a:rPr sz="1300" b="1" spc="50" dirty="0">
                <a:solidFill>
                  <a:srgbClr val="134F5C"/>
                </a:solidFill>
                <a:latin typeface="Tahoma"/>
                <a:cs typeface="Tahoma"/>
              </a:rPr>
              <a:t>Dropping</a:t>
            </a:r>
            <a:r>
              <a:rPr sz="13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all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70" dirty="0">
                <a:solidFill>
                  <a:srgbClr val="134F5C"/>
                </a:solidFill>
                <a:latin typeface="Verdana"/>
                <a:cs typeface="Verdana"/>
              </a:rPr>
              <a:t>NAN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15" dirty="0">
                <a:solidFill>
                  <a:srgbClr val="134F5C"/>
                </a:solidFill>
                <a:latin typeface="Verdana"/>
                <a:cs typeface="Verdana"/>
              </a:rPr>
              <a:t>values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0" dirty="0">
                <a:solidFill>
                  <a:srgbClr val="134F5C"/>
                </a:solidFill>
                <a:latin typeface="Verdana"/>
                <a:cs typeface="Verdana"/>
              </a:rPr>
              <a:t>containing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30" dirty="0">
                <a:solidFill>
                  <a:srgbClr val="134F5C"/>
                </a:solidFill>
                <a:latin typeface="Tahoma"/>
                <a:cs typeface="Tahoma"/>
              </a:rPr>
              <a:t>date_addded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34F5C"/>
                </a:solidFill>
                <a:latin typeface="Verdana"/>
                <a:cs typeface="Verdana"/>
              </a:rPr>
              <a:t>observations.</a:t>
            </a:r>
            <a:endParaRPr sz="13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402590" algn="l"/>
              </a:tabLst>
            </a:pPr>
            <a:r>
              <a:rPr sz="1300" dirty="0">
                <a:solidFill>
                  <a:srgbClr val="134F5C"/>
                </a:solidFill>
                <a:latin typeface="MS PGothic"/>
                <a:cs typeface="MS PGothic"/>
              </a:rPr>
              <a:t>★	</a:t>
            </a:r>
            <a:r>
              <a:rPr sz="1300" spc="-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300" spc="-2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300" spc="-2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300" spc="40" dirty="0">
                <a:solidFill>
                  <a:srgbClr val="134F5C"/>
                </a:solidFill>
                <a:latin typeface="Verdana"/>
                <a:cs typeface="Verdana"/>
              </a:rPr>
              <a:t>ed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0" dirty="0">
                <a:solidFill>
                  <a:srgbClr val="134F5C"/>
                </a:solidFill>
                <a:latin typeface="Verdana"/>
                <a:cs typeface="Verdana"/>
              </a:rPr>
              <a:t>4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0" dirty="0">
                <a:solidFill>
                  <a:srgbClr val="134F5C"/>
                </a:solidFill>
                <a:latin typeface="Verdana"/>
                <a:cs typeface="Verdana"/>
              </a:rPr>
              <a:t>n</a:t>
            </a:r>
            <a:r>
              <a:rPr sz="1300" spc="15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75" dirty="0">
                <a:solidFill>
                  <a:srgbClr val="134F5C"/>
                </a:solidFill>
                <a:latin typeface="Verdana"/>
                <a:cs typeface="Verdana"/>
              </a:rPr>
              <a:t>w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300" spc="30" dirty="0">
                <a:solidFill>
                  <a:srgbClr val="134F5C"/>
                </a:solidFill>
                <a:latin typeface="Verdana"/>
                <a:cs typeface="Verdana"/>
              </a:rPr>
              <a:t>olumns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315" dirty="0">
                <a:solidFill>
                  <a:srgbClr val="134F5C"/>
                </a:solidFill>
                <a:latin typeface="Verdana"/>
                <a:cs typeface="Verdana"/>
              </a:rPr>
              <a:t>:</a:t>
            </a:r>
            <a:endParaRPr sz="1300" dirty="0">
              <a:latin typeface="Verdana"/>
              <a:cs typeface="Verdana"/>
            </a:endParaRPr>
          </a:p>
          <a:p>
            <a:pPr marL="403225">
              <a:lnSpc>
                <a:spcPct val="100000"/>
              </a:lnSpc>
              <a:spcBef>
                <a:spcPts val="234"/>
              </a:spcBef>
            </a:pPr>
            <a:r>
              <a:rPr sz="1300" b="1" spc="50" dirty="0">
                <a:solidFill>
                  <a:srgbClr val="134F5C"/>
                </a:solidFill>
                <a:latin typeface="Tahoma"/>
                <a:cs typeface="Tahoma"/>
              </a:rPr>
              <a:t>N</a:t>
            </a:r>
            <a:r>
              <a:rPr sz="1300" b="1" spc="30" dirty="0">
                <a:solidFill>
                  <a:srgbClr val="134F5C"/>
                </a:solidFill>
                <a:latin typeface="Tahoma"/>
                <a:cs typeface="Tahoma"/>
              </a:rPr>
              <a:t>o</a:t>
            </a:r>
            <a:r>
              <a:rPr sz="1300" b="1" spc="-70" dirty="0">
                <a:solidFill>
                  <a:srgbClr val="134F5C"/>
                </a:solidFill>
                <a:latin typeface="Tahoma"/>
                <a:cs typeface="Tahoma"/>
              </a:rPr>
              <a:t>.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of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45" dirty="0">
                <a:solidFill>
                  <a:srgbClr val="134F5C"/>
                </a:solidFill>
                <a:latin typeface="Tahoma"/>
                <a:cs typeface="Tahoma"/>
              </a:rPr>
              <a:t>ca</a:t>
            </a:r>
            <a:r>
              <a:rPr sz="1300" b="1" spc="10" dirty="0">
                <a:solidFill>
                  <a:srgbClr val="134F5C"/>
                </a:solidFill>
                <a:latin typeface="Tahoma"/>
                <a:cs typeface="Tahoma"/>
              </a:rPr>
              <a:t>t</a:t>
            </a:r>
            <a:r>
              <a:rPr sz="1300" b="1" spc="50" dirty="0">
                <a:solidFill>
                  <a:srgbClr val="134F5C"/>
                </a:solidFill>
                <a:latin typeface="Tahoma"/>
                <a:cs typeface="Tahoma"/>
              </a:rPr>
              <a:t>ego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300" b="1" spc="20" dirty="0">
                <a:solidFill>
                  <a:srgbClr val="134F5C"/>
                </a:solidFill>
                <a:latin typeface="Tahoma"/>
                <a:cs typeface="Tahoma"/>
              </a:rPr>
              <a:t>ies</a:t>
            </a:r>
            <a:r>
              <a:rPr sz="1300" b="1" spc="-5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134F5C"/>
                </a:solidFill>
                <a:latin typeface="Verdana"/>
                <a:cs typeface="Verdana"/>
              </a:rPr>
              <a:t>b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ased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40" dirty="0">
                <a:solidFill>
                  <a:srgbClr val="134F5C"/>
                </a:solidFill>
                <a:latin typeface="Verdana"/>
                <a:cs typeface="Verdana"/>
              </a:rPr>
              <a:t>on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15" dirty="0">
                <a:solidFill>
                  <a:srgbClr val="134F5C"/>
                </a:solidFill>
                <a:latin typeface="Verdana"/>
                <a:cs typeface="Verdana"/>
              </a:rPr>
              <a:t>lis</a:t>
            </a:r>
            <a:r>
              <a:rPr sz="1300" spc="-4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300" spc="-45" dirty="0">
                <a:solidFill>
                  <a:srgbClr val="134F5C"/>
                </a:solidFill>
                <a:latin typeface="Verdana"/>
                <a:cs typeface="Verdana"/>
              </a:rPr>
              <a:t>ed_in.</a:t>
            </a:r>
            <a:endParaRPr sz="1300" dirty="0">
              <a:latin typeface="Verdana"/>
              <a:cs typeface="Verdana"/>
            </a:endParaRPr>
          </a:p>
          <a:p>
            <a:pPr marL="403225">
              <a:lnSpc>
                <a:spcPct val="100000"/>
              </a:lnSpc>
              <a:spcBef>
                <a:spcPts val="229"/>
              </a:spcBef>
            </a:pPr>
            <a:r>
              <a:rPr sz="1300" b="1" spc="50" dirty="0">
                <a:solidFill>
                  <a:srgbClr val="134F5C"/>
                </a:solidFill>
                <a:latin typeface="Tahoma"/>
                <a:cs typeface="Tahoma"/>
              </a:rPr>
              <a:t>Da</a:t>
            </a:r>
            <a:r>
              <a:rPr sz="1300" b="1" spc="5" dirty="0">
                <a:solidFill>
                  <a:srgbClr val="134F5C"/>
                </a:solidFill>
                <a:latin typeface="Tahoma"/>
                <a:cs typeface="Tahoma"/>
              </a:rPr>
              <a:t>t</a:t>
            </a:r>
            <a:r>
              <a:rPr sz="1300" b="1" spc="30" dirty="0">
                <a:solidFill>
                  <a:srgbClr val="134F5C"/>
                </a:solidFill>
                <a:latin typeface="Tahoma"/>
                <a:cs typeface="Tahoma"/>
              </a:rPr>
              <a:t>e</a:t>
            </a:r>
            <a:r>
              <a:rPr sz="1300" b="1" spc="-195" dirty="0">
                <a:solidFill>
                  <a:srgbClr val="134F5C"/>
                </a:solidFill>
                <a:latin typeface="Tahoma"/>
                <a:cs typeface="Tahoma"/>
              </a:rPr>
              <a:t>_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a</a:t>
            </a:r>
            <a:r>
              <a:rPr sz="1300" b="1" spc="35" dirty="0">
                <a:solidFill>
                  <a:srgbClr val="134F5C"/>
                </a:solidFill>
                <a:latin typeface="Tahoma"/>
                <a:cs typeface="Tahoma"/>
              </a:rPr>
              <a:t>dded_</a:t>
            </a:r>
            <a:r>
              <a:rPr sz="1300" b="1" spc="60" dirty="0">
                <a:solidFill>
                  <a:srgbClr val="134F5C"/>
                </a:solidFill>
                <a:latin typeface="Tahoma"/>
                <a:cs typeface="Tahoma"/>
              </a:rPr>
              <a:t>m</a:t>
            </a:r>
            <a:r>
              <a:rPr sz="1300" b="1" spc="50" dirty="0">
                <a:solidFill>
                  <a:srgbClr val="134F5C"/>
                </a:solidFill>
                <a:latin typeface="Tahoma"/>
                <a:cs typeface="Tahoma"/>
              </a:rPr>
              <a:t>onth</a:t>
            </a:r>
            <a:r>
              <a:rPr sz="1300" b="1" spc="-5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134F5C"/>
                </a:solidFill>
                <a:latin typeface="Verdana"/>
                <a:cs typeface="Verdana"/>
              </a:rPr>
              <a:t>b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ased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40" dirty="0">
                <a:solidFill>
                  <a:srgbClr val="134F5C"/>
                </a:solidFill>
                <a:latin typeface="Verdana"/>
                <a:cs typeface="Verdana"/>
              </a:rPr>
              <a:t>on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da</a:t>
            </a: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-195" dirty="0">
                <a:solidFill>
                  <a:srgbClr val="134F5C"/>
                </a:solidFill>
                <a:latin typeface="Verdana"/>
                <a:cs typeface="Verdana"/>
              </a:rPr>
              <a:t>_</a:t>
            </a:r>
            <a:r>
              <a:rPr sz="1300" spc="40" dirty="0">
                <a:solidFill>
                  <a:srgbClr val="134F5C"/>
                </a:solidFill>
                <a:latin typeface="Verdana"/>
                <a:cs typeface="Verdana"/>
              </a:rPr>
              <a:t>added</a:t>
            </a:r>
            <a:endParaRPr sz="1300" dirty="0">
              <a:latin typeface="Verdana"/>
              <a:cs typeface="Verdana"/>
            </a:endParaRPr>
          </a:p>
          <a:p>
            <a:pPr marL="403225" marR="209550" indent="-390525">
              <a:lnSpc>
                <a:spcPct val="114999"/>
              </a:lnSpc>
              <a:tabLst>
                <a:tab pos="402590" algn="l"/>
              </a:tabLst>
            </a:pPr>
            <a:r>
              <a:rPr sz="1300" dirty="0">
                <a:solidFill>
                  <a:srgbClr val="134F5C"/>
                </a:solidFill>
                <a:latin typeface="MS PGothic"/>
                <a:cs typeface="MS PGothic"/>
              </a:rPr>
              <a:t>★	</a:t>
            </a:r>
            <a:r>
              <a:rPr sz="1300" b="1" spc="45" dirty="0">
                <a:solidFill>
                  <a:srgbClr val="134F5C"/>
                </a:solidFill>
                <a:latin typeface="Tahoma"/>
                <a:cs typeface="Tahoma"/>
              </a:rPr>
              <a:t>Handling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Null</a:t>
            </a:r>
            <a:r>
              <a:rPr sz="13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Values</a:t>
            </a:r>
            <a:r>
              <a:rPr sz="1300" b="1" spc="-4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-95" dirty="0">
                <a:solidFill>
                  <a:srgbClr val="134F5C"/>
                </a:solidFill>
                <a:latin typeface="Verdana"/>
                <a:cs typeface="Verdana"/>
              </a:rPr>
              <a:t>-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There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134F5C"/>
                </a:solidFill>
                <a:latin typeface="Verdana"/>
                <a:cs typeface="Verdana"/>
              </a:rPr>
              <a:t>are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15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total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134F5C"/>
                </a:solidFill>
                <a:latin typeface="Verdana"/>
                <a:cs typeface="Verdana"/>
              </a:rPr>
              <a:t>of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-105" dirty="0">
                <a:solidFill>
                  <a:srgbClr val="134F5C"/>
                </a:solidFill>
                <a:latin typeface="Tahoma"/>
                <a:cs typeface="Tahoma"/>
              </a:rPr>
              <a:t>3,631</a:t>
            </a:r>
            <a:r>
              <a:rPr sz="13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30" dirty="0">
                <a:solidFill>
                  <a:srgbClr val="134F5C"/>
                </a:solidFill>
                <a:latin typeface="Tahoma"/>
                <a:cs typeface="Tahoma"/>
              </a:rPr>
              <a:t>null</a:t>
            </a:r>
            <a:r>
              <a:rPr sz="1300" b="1" spc="-1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values</a:t>
            </a:r>
            <a:r>
              <a:rPr sz="13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34F5C"/>
                </a:solidFill>
                <a:latin typeface="Verdana"/>
                <a:cs typeface="Verdana"/>
              </a:rPr>
              <a:t>across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entire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dataset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with </a:t>
            </a:r>
            <a:r>
              <a:rPr sz="1300" spc="-44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missing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15" dirty="0">
                <a:solidFill>
                  <a:srgbClr val="134F5C"/>
                </a:solidFill>
                <a:latin typeface="Verdana"/>
                <a:cs typeface="Verdana"/>
              </a:rPr>
              <a:t>points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0" dirty="0">
                <a:solidFill>
                  <a:srgbClr val="134F5C"/>
                </a:solidFill>
                <a:latin typeface="Verdana"/>
                <a:cs typeface="Verdana"/>
              </a:rPr>
              <a:t>under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134F5C"/>
                </a:solidFill>
                <a:latin typeface="Verdana"/>
                <a:cs typeface="Verdana"/>
              </a:rPr>
              <a:t>'director',</a:t>
            </a:r>
            <a:r>
              <a:rPr sz="1300" spc="2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134F5C"/>
                </a:solidFill>
                <a:latin typeface="Verdana"/>
                <a:cs typeface="Verdana"/>
              </a:rPr>
              <a:t>'cast',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134F5C"/>
                </a:solidFill>
                <a:latin typeface="Verdana"/>
                <a:cs typeface="Verdana"/>
              </a:rPr>
              <a:t>'country',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134F5C"/>
                </a:solidFill>
                <a:latin typeface="Verdana"/>
                <a:cs typeface="Verdana"/>
              </a:rPr>
              <a:t>'date_added',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134F5C"/>
                </a:solidFill>
                <a:latin typeface="Verdana"/>
                <a:cs typeface="Verdana"/>
              </a:rPr>
              <a:t>'rating'.</a:t>
            </a:r>
            <a:endParaRPr sz="1300" dirty="0">
              <a:latin typeface="Verdana"/>
              <a:cs typeface="Verdana"/>
            </a:endParaRPr>
          </a:p>
          <a:p>
            <a:pPr marL="403225" indent="-328295">
              <a:lnSpc>
                <a:spcPct val="100000"/>
              </a:lnSpc>
              <a:spcBef>
                <a:spcPts val="235"/>
              </a:spcBef>
              <a:buFont typeface="Microsoft Sans Serif"/>
              <a:buChar char="●"/>
              <a:tabLst>
                <a:tab pos="402590" algn="l"/>
                <a:tab pos="403225" algn="l"/>
              </a:tabLst>
            </a:pP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2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300" spc="-4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-25" dirty="0">
                <a:solidFill>
                  <a:srgbClr val="134F5C"/>
                </a:solidFill>
                <a:latin typeface="Tahoma"/>
                <a:cs typeface="Tahoma"/>
              </a:rPr>
              <a:t>2389</a:t>
            </a:r>
            <a:r>
              <a:rPr sz="13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null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300" spc="-5" dirty="0">
                <a:solidFill>
                  <a:srgbClr val="134F5C"/>
                </a:solidFill>
                <a:latin typeface="Verdana"/>
                <a:cs typeface="Verdana"/>
              </a:rPr>
              <a:t>alues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30" dirty="0">
                <a:solidFill>
                  <a:srgbClr val="134F5C"/>
                </a:solidFill>
                <a:latin typeface="Tahoma"/>
                <a:cs typeface="Tahoma"/>
              </a:rPr>
              <a:t>Di</a:t>
            </a:r>
            <a:r>
              <a:rPr sz="1300" b="1" spc="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300" b="1" spc="65" dirty="0">
                <a:solidFill>
                  <a:srgbClr val="134F5C"/>
                </a:solidFill>
                <a:latin typeface="Tahoma"/>
                <a:cs typeface="Tahoma"/>
              </a:rPr>
              <a:t>e</a:t>
            </a:r>
            <a:r>
              <a:rPr sz="1300" b="1" spc="70" dirty="0">
                <a:solidFill>
                  <a:srgbClr val="134F5C"/>
                </a:solidFill>
                <a:latin typeface="Tahoma"/>
                <a:cs typeface="Tahoma"/>
              </a:rPr>
              <a:t>c</a:t>
            </a:r>
            <a:r>
              <a:rPr sz="1300" b="1" dirty="0">
                <a:solidFill>
                  <a:srgbClr val="134F5C"/>
                </a:solidFill>
                <a:latin typeface="Tahoma"/>
                <a:cs typeface="Tahoma"/>
              </a:rPr>
              <a:t>t</a:t>
            </a:r>
            <a:r>
              <a:rPr sz="1300" b="1" spc="20" dirty="0">
                <a:solidFill>
                  <a:srgbClr val="134F5C"/>
                </a:solidFill>
                <a:latin typeface="Tahoma"/>
                <a:cs typeface="Tahoma"/>
              </a:rPr>
              <a:t>or</a:t>
            </a:r>
            <a:r>
              <a:rPr sz="13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olumn.</a:t>
            </a:r>
            <a:endParaRPr sz="1300" dirty="0">
              <a:latin typeface="Verdana"/>
              <a:cs typeface="Verdana"/>
            </a:endParaRPr>
          </a:p>
          <a:p>
            <a:pPr marL="403225" indent="-328295">
              <a:lnSpc>
                <a:spcPct val="100000"/>
              </a:lnSpc>
              <a:spcBef>
                <a:spcPts val="235"/>
              </a:spcBef>
              <a:buFont typeface="Microsoft Sans Serif"/>
              <a:buChar char="●"/>
              <a:tabLst>
                <a:tab pos="402590" algn="l"/>
                <a:tab pos="403225" algn="l"/>
              </a:tabLst>
            </a:pP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2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300" spc="-4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7</a:t>
            </a:r>
            <a:r>
              <a:rPr sz="1300" b="1" spc="-145" dirty="0">
                <a:solidFill>
                  <a:srgbClr val="134F5C"/>
                </a:solidFill>
                <a:latin typeface="Tahoma"/>
                <a:cs typeface="Tahoma"/>
              </a:rPr>
              <a:t>18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null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300" spc="-5" dirty="0">
                <a:solidFill>
                  <a:srgbClr val="134F5C"/>
                </a:solidFill>
                <a:latin typeface="Verdana"/>
                <a:cs typeface="Verdana"/>
              </a:rPr>
              <a:t>alues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35" dirty="0">
                <a:solidFill>
                  <a:srgbClr val="134F5C"/>
                </a:solidFill>
                <a:latin typeface="Tahoma"/>
                <a:cs typeface="Tahoma"/>
              </a:rPr>
              <a:t>cast</a:t>
            </a:r>
            <a:r>
              <a:rPr sz="13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olumn.</a:t>
            </a:r>
            <a:endParaRPr sz="1300" dirty="0">
              <a:latin typeface="Verdana"/>
              <a:cs typeface="Verdana"/>
            </a:endParaRPr>
          </a:p>
          <a:p>
            <a:pPr marL="403225" indent="-328295">
              <a:lnSpc>
                <a:spcPct val="100000"/>
              </a:lnSpc>
              <a:spcBef>
                <a:spcPts val="235"/>
              </a:spcBef>
              <a:buFont typeface="Microsoft Sans Serif"/>
              <a:buChar char="●"/>
              <a:tabLst>
                <a:tab pos="402590" algn="l"/>
                <a:tab pos="403225" algn="l"/>
              </a:tabLst>
            </a:pP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2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300" spc="-4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dirty="0">
                <a:solidFill>
                  <a:srgbClr val="134F5C"/>
                </a:solidFill>
                <a:latin typeface="Tahoma"/>
                <a:cs typeface="Tahoma"/>
              </a:rPr>
              <a:t>5</a:t>
            </a:r>
            <a:r>
              <a:rPr sz="1300" b="1" spc="-10" dirty="0">
                <a:solidFill>
                  <a:srgbClr val="134F5C"/>
                </a:solidFill>
                <a:latin typeface="Tahoma"/>
                <a:cs typeface="Tahoma"/>
              </a:rPr>
              <a:t>0</a:t>
            </a:r>
            <a:r>
              <a:rPr sz="1300" b="1" spc="-25" dirty="0">
                <a:solidFill>
                  <a:srgbClr val="134F5C"/>
                </a:solidFill>
                <a:latin typeface="Tahoma"/>
                <a:cs typeface="Tahoma"/>
              </a:rPr>
              <a:t>7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null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300" spc="-5" dirty="0">
                <a:solidFill>
                  <a:srgbClr val="134F5C"/>
                </a:solidFill>
                <a:latin typeface="Verdana"/>
                <a:cs typeface="Verdana"/>
              </a:rPr>
              <a:t>alues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70" dirty="0">
                <a:solidFill>
                  <a:srgbClr val="134F5C"/>
                </a:solidFill>
                <a:latin typeface="Tahoma"/>
                <a:cs typeface="Tahoma"/>
              </a:rPr>
              <a:t>c</a:t>
            </a:r>
            <a:r>
              <a:rPr sz="1300" b="1" spc="40" dirty="0">
                <a:solidFill>
                  <a:srgbClr val="134F5C"/>
                </a:solidFill>
                <a:latin typeface="Tahoma"/>
                <a:cs typeface="Tahoma"/>
              </a:rPr>
              <a:t>ount</a:t>
            </a:r>
            <a:r>
              <a:rPr sz="1300" b="1" spc="4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y</a:t>
            </a:r>
            <a:r>
              <a:rPr sz="13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olumn.</a:t>
            </a:r>
            <a:endParaRPr sz="1300" dirty="0">
              <a:latin typeface="Verdana"/>
              <a:cs typeface="Verdana"/>
            </a:endParaRPr>
          </a:p>
          <a:p>
            <a:pPr marL="403225" indent="-328295">
              <a:lnSpc>
                <a:spcPct val="100000"/>
              </a:lnSpc>
              <a:spcBef>
                <a:spcPts val="234"/>
              </a:spcBef>
              <a:buFont typeface="Microsoft Sans Serif"/>
              <a:buChar char="●"/>
              <a:tabLst>
                <a:tab pos="402590" algn="l"/>
                <a:tab pos="403225" algn="l"/>
              </a:tabLst>
            </a:pP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There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134F5C"/>
                </a:solidFill>
                <a:latin typeface="Verdana"/>
                <a:cs typeface="Verdana"/>
              </a:rPr>
              <a:t>are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-135" dirty="0">
                <a:solidFill>
                  <a:srgbClr val="134F5C"/>
                </a:solidFill>
                <a:latin typeface="Tahoma"/>
                <a:cs typeface="Tahoma"/>
              </a:rPr>
              <a:t>10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null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15" dirty="0">
                <a:solidFill>
                  <a:srgbClr val="134F5C"/>
                </a:solidFill>
                <a:latin typeface="Verdana"/>
                <a:cs typeface="Verdana"/>
              </a:rPr>
              <a:t>values</a:t>
            </a:r>
            <a:r>
              <a:rPr sz="1300" spc="-114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35" dirty="0">
                <a:solidFill>
                  <a:srgbClr val="134F5C"/>
                </a:solidFill>
                <a:latin typeface="Tahoma"/>
                <a:cs typeface="Tahoma"/>
              </a:rPr>
              <a:t>date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b="1" spc="60" dirty="0">
                <a:solidFill>
                  <a:srgbClr val="134F5C"/>
                </a:solidFill>
                <a:latin typeface="Tahoma"/>
                <a:cs typeface="Tahoma"/>
              </a:rPr>
              <a:t>added</a:t>
            </a:r>
            <a:r>
              <a:rPr sz="1300" b="1" spc="-4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column.</a:t>
            </a:r>
            <a:endParaRPr sz="1300" dirty="0">
              <a:latin typeface="Verdana"/>
              <a:cs typeface="Verdana"/>
            </a:endParaRPr>
          </a:p>
          <a:p>
            <a:pPr marL="403225" indent="-328295">
              <a:lnSpc>
                <a:spcPct val="100000"/>
              </a:lnSpc>
              <a:spcBef>
                <a:spcPts val="229"/>
              </a:spcBef>
              <a:buFont typeface="Microsoft Sans Serif"/>
              <a:buChar char="●"/>
              <a:tabLst>
                <a:tab pos="402590" algn="l"/>
                <a:tab pos="403225" algn="l"/>
              </a:tabLst>
            </a:pPr>
            <a:r>
              <a:rPr sz="1300" spc="-10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25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134F5C"/>
                </a:solidFill>
                <a:latin typeface="Verdana"/>
                <a:cs typeface="Verdana"/>
              </a:rPr>
              <a:t>a</a:t>
            </a:r>
            <a:r>
              <a:rPr sz="1300" spc="-4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300" spc="1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-25" dirty="0">
                <a:solidFill>
                  <a:srgbClr val="134F5C"/>
                </a:solidFill>
                <a:latin typeface="Tahoma"/>
                <a:cs typeface="Tahoma"/>
              </a:rPr>
              <a:t>7</a:t>
            </a:r>
            <a:r>
              <a:rPr sz="1300" b="1" spc="-15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null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300" spc="-5" dirty="0">
                <a:solidFill>
                  <a:srgbClr val="134F5C"/>
                </a:solidFill>
                <a:latin typeface="Verdana"/>
                <a:cs typeface="Verdana"/>
              </a:rPr>
              <a:t>alues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300" spc="-12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spc="25" dirty="0">
                <a:solidFill>
                  <a:srgbClr val="134F5C"/>
                </a:solidFill>
                <a:latin typeface="Verdana"/>
                <a:cs typeface="Verdana"/>
              </a:rPr>
              <a:t>the</a:t>
            </a:r>
            <a:r>
              <a:rPr sz="1300" spc="-12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300" b="1" spc="-55" dirty="0">
                <a:solidFill>
                  <a:srgbClr val="134F5C"/>
                </a:solidFill>
                <a:latin typeface="Tahoma"/>
                <a:cs typeface="Tahoma"/>
              </a:rPr>
              <a:t>r</a:t>
            </a:r>
            <a:r>
              <a:rPr sz="1300" b="1" spc="25" dirty="0">
                <a:solidFill>
                  <a:srgbClr val="134F5C"/>
                </a:solidFill>
                <a:latin typeface="Tahoma"/>
                <a:cs typeface="Tahoma"/>
              </a:rPr>
              <a:t>ati</a:t>
            </a:r>
            <a:r>
              <a:rPr sz="1300" b="1" spc="40" dirty="0">
                <a:solidFill>
                  <a:srgbClr val="134F5C"/>
                </a:solidFill>
                <a:latin typeface="Tahoma"/>
                <a:cs typeface="Tahoma"/>
              </a:rPr>
              <a:t>n</a:t>
            </a:r>
            <a:r>
              <a:rPr sz="1300" b="1" spc="90" dirty="0">
                <a:solidFill>
                  <a:srgbClr val="134F5C"/>
                </a:solidFill>
                <a:latin typeface="Tahoma"/>
                <a:cs typeface="Tahoma"/>
              </a:rPr>
              <a:t>g</a:t>
            </a:r>
            <a:r>
              <a:rPr sz="1300" b="1" spc="-20" dirty="0">
                <a:solidFill>
                  <a:srgbClr val="134F5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34F5C"/>
                </a:solidFill>
                <a:latin typeface="Verdana"/>
                <a:cs typeface="Verdana"/>
              </a:rPr>
              <a:t>c</a:t>
            </a:r>
            <a:r>
              <a:rPr sz="1300" spc="5" dirty="0">
                <a:solidFill>
                  <a:srgbClr val="134F5C"/>
                </a:solidFill>
                <a:latin typeface="Verdana"/>
                <a:cs typeface="Verdana"/>
              </a:rPr>
              <a:t>olumn.</a:t>
            </a:r>
            <a:endParaRPr sz="13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1350" y="3325800"/>
            <a:ext cx="2057399" cy="16053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937" y="829362"/>
            <a:ext cx="7542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10" dirty="0"/>
              <a:t>EXPLORATORY</a:t>
            </a:r>
            <a:r>
              <a:rPr sz="3600" spc="-65" dirty="0"/>
              <a:t> </a:t>
            </a:r>
            <a:r>
              <a:rPr sz="3600" spc="140" dirty="0"/>
              <a:t>DATA</a:t>
            </a:r>
            <a:r>
              <a:rPr sz="3600" spc="-65" dirty="0"/>
              <a:t> </a:t>
            </a:r>
            <a:r>
              <a:rPr sz="3600" dirty="0"/>
              <a:t>ANALYSIS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640700" y="1717824"/>
            <a:ext cx="5667375" cy="2948305"/>
            <a:chOff x="1640700" y="1717824"/>
            <a:chExt cx="5667375" cy="2948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0700" y="1774974"/>
              <a:ext cx="5667273" cy="2890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850" y="1717824"/>
              <a:ext cx="5552973" cy="2776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474" y="263109"/>
            <a:ext cx="4806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TV</a:t>
            </a:r>
            <a:r>
              <a:rPr spc="-50" dirty="0"/>
              <a:t> </a:t>
            </a:r>
            <a:r>
              <a:rPr spc="130" dirty="0"/>
              <a:t>SHOWS</a:t>
            </a:r>
            <a:r>
              <a:rPr spc="-45" dirty="0"/>
              <a:t> </a:t>
            </a:r>
            <a:r>
              <a:rPr spc="120" dirty="0"/>
              <a:t>OR</a:t>
            </a:r>
            <a:r>
              <a:rPr spc="-45" dirty="0"/>
              <a:t> </a:t>
            </a:r>
            <a:r>
              <a:rPr spc="30" dirty="0"/>
              <a:t>MOVIES?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830" y="4295714"/>
            <a:ext cx="774890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1814" marR="5080" indent="-1809750">
              <a:lnSpc>
                <a:spcPct val="114999"/>
              </a:lnSpc>
              <a:spcBef>
                <a:spcPts val="100"/>
              </a:spcBef>
            </a:pPr>
            <a:r>
              <a:rPr sz="1500" spc="-10" dirty="0">
                <a:solidFill>
                  <a:srgbClr val="134F5C"/>
                </a:solidFill>
                <a:latin typeface="Verdana"/>
                <a:cs typeface="Verdana"/>
              </a:rPr>
              <a:t>There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134F5C"/>
                </a:solidFill>
                <a:latin typeface="Verdana"/>
                <a:cs typeface="Verdana"/>
              </a:rPr>
              <a:t>are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25" dirty="0">
                <a:solidFill>
                  <a:srgbClr val="134F5C"/>
                </a:solidFill>
                <a:latin typeface="Verdana"/>
                <a:cs typeface="Verdana"/>
              </a:rPr>
              <a:t>5,372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dirty="0">
                <a:solidFill>
                  <a:srgbClr val="134F5C"/>
                </a:solidFill>
                <a:latin typeface="Verdana"/>
                <a:cs typeface="Verdana"/>
              </a:rPr>
              <a:t>movies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40" dirty="0">
                <a:solidFill>
                  <a:srgbClr val="134F5C"/>
                </a:solidFill>
                <a:latin typeface="Verdana"/>
                <a:cs typeface="Verdana"/>
              </a:rPr>
              <a:t>and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90" dirty="0">
                <a:solidFill>
                  <a:srgbClr val="134F5C"/>
                </a:solidFill>
                <a:latin typeface="Verdana"/>
                <a:cs typeface="Verdana"/>
              </a:rPr>
              <a:t>2,398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30" dirty="0">
                <a:solidFill>
                  <a:srgbClr val="134F5C"/>
                </a:solidFill>
                <a:latin typeface="Verdana"/>
                <a:cs typeface="Verdana"/>
              </a:rPr>
              <a:t>TV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30" dirty="0">
                <a:solidFill>
                  <a:srgbClr val="134F5C"/>
                </a:solidFill>
                <a:latin typeface="Verdana"/>
                <a:cs typeface="Verdana"/>
              </a:rPr>
              <a:t>shows.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134F5C"/>
                </a:solidFill>
                <a:latin typeface="Verdana"/>
                <a:cs typeface="Verdana"/>
              </a:rPr>
              <a:t>There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25" dirty="0">
                <a:solidFill>
                  <a:srgbClr val="134F5C"/>
                </a:solidFill>
                <a:latin typeface="Verdana"/>
                <a:cs typeface="Verdana"/>
              </a:rPr>
              <a:t>are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30" dirty="0">
                <a:solidFill>
                  <a:srgbClr val="134F5C"/>
                </a:solidFill>
                <a:latin typeface="Verdana"/>
                <a:cs typeface="Verdana"/>
              </a:rPr>
              <a:t>far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25" dirty="0">
                <a:solidFill>
                  <a:srgbClr val="134F5C"/>
                </a:solidFill>
                <a:latin typeface="Verdana"/>
                <a:cs typeface="Verdana"/>
              </a:rPr>
              <a:t>more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10" dirty="0">
                <a:solidFill>
                  <a:srgbClr val="134F5C"/>
                </a:solidFill>
                <a:latin typeface="Verdana"/>
                <a:cs typeface="Verdana"/>
              </a:rPr>
              <a:t>movie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titles</a:t>
            </a:r>
            <a:r>
              <a:rPr sz="1500" spc="-130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220" dirty="0">
                <a:solidFill>
                  <a:srgbClr val="134F5C"/>
                </a:solidFill>
                <a:latin typeface="Verdana"/>
                <a:cs typeface="Verdana"/>
              </a:rPr>
              <a:t>(69.1%) </a:t>
            </a:r>
            <a:r>
              <a:rPr sz="1500" spc="-509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20" dirty="0">
                <a:solidFill>
                  <a:srgbClr val="134F5C"/>
                </a:solidFill>
                <a:latin typeface="Verdana"/>
                <a:cs typeface="Verdana"/>
              </a:rPr>
              <a:t>that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7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500" spc="20" dirty="0">
                <a:solidFill>
                  <a:srgbClr val="134F5C"/>
                </a:solidFill>
                <a:latin typeface="Verdana"/>
                <a:cs typeface="Verdana"/>
              </a:rPr>
              <a:t>V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10" dirty="0">
                <a:solidFill>
                  <a:srgbClr val="134F5C"/>
                </a:solidFill>
                <a:latin typeface="Verdana"/>
                <a:cs typeface="Verdana"/>
              </a:rPr>
              <a:t>sh</a:t>
            </a:r>
            <a:r>
              <a:rPr sz="1500" spc="-10" dirty="0">
                <a:solidFill>
                  <a:srgbClr val="134F5C"/>
                </a:solidFill>
                <a:latin typeface="Verdana"/>
                <a:cs typeface="Verdana"/>
              </a:rPr>
              <a:t>o</a:t>
            </a:r>
            <a:r>
              <a:rPr sz="1500" spc="80" dirty="0">
                <a:solidFill>
                  <a:srgbClr val="134F5C"/>
                </a:solidFill>
                <a:latin typeface="Verdana"/>
                <a:cs typeface="Verdana"/>
              </a:rPr>
              <a:t>w</a:t>
            </a:r>
            <a:r>
              <a:rPr sz="1500" spc="-50" dirty="0">
                <a:solidFill>
                  <a:srgbClr val="134F5C"/>
                </a:solidFill>
                <a:latin typeface="Verdana"/>
                <a:cs typeface="Verdana"/>
              </a:rPr>
              <a:t>s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5" dirty="0">
                <a:solidFill>
                  <a:srgbClr val="134F5C"/>
                </a:solidFill>
                <a:latin typeface="Verdana"/>
                <a:cs typeface="Verdana"/>
              </a:rPr>
              <a:t>titles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85" dirty="0">
                <a:solidFill>
                  <a:srgbClr val="134F5C"/>
                </a:solidFill>
                <a:latin typeface="Verdana"/>
                <a:cs typeface="Verdana"/>
              </a:rPr>
              <a:t>(3</a:t>
            </a:r>
            <a:r>
              <a:rPr sz="1500" spc="-114" dirty="0">
                <a:solidFill>
                  <a:srgbClr val="134F5C"/>
                </a:solidFill>
                <a:latin typeface="Verdana"/>
                <a:cs typeface="Verdana"/>
              </a:rPr>
              <a:t>0</a:t>
            </a:r>
            <a:r>
              <a:rPr sz="1500" spc="-155" dirty="0">
                <a:solidFill>
                  <a:srgbClr val="134F5C"/>
                </a:solidFill>
                <a:latin typeface="Verdana"/>
                <a:cs typeface="Verdana"/>
              </a:rPr>
              <a:t>.9</a:t>
            </a:r>
            <a:r>
              <a:rPr sz="1500" spc="-365" dirty="0">
                <a:solidFill>
                  <a:srgbClr val="134F5C"/>
                </a:solidFill>
                <a:latin typeface="Verdana"/>
                <a:cs typeface="Verdana"/>
              </a:rPr>
              <a:t>%</a:t>
            </a:r>
            <a:r>
              <a:rPr sz="1500" spc="-190" dirty="0">
                <a:solidFill>
                  <a:srgbClr val="134F5C"/>
                </a:solidFill>
                <a:latin typeface="Verdana"/>
                <a:cs typeface="Verdana"/>
              </a:rPr>
              <a:t>)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25" dirty="0">
                <a:solidFill>
                  <a:srgbClr val="134F5C"/>
                </a:solidFill>
                <a:latin typeface="Verdana"/>
                <a:cs typeface="Verdana"/>
              </a:rPr>
              <a:t>in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15" dirty="0">
                <a:solidFill>
                  <a:srgbClr val="134F5C"/>
                </a:solidFill>
                <a:latin typeface="Verdana"/>
                <a:cs typeface="Verdana"/>
              </a:rPr>
              <a:t>t</a:t>
            </a:r>
            <a:r>
              <a:rPr sz="1500" spc="-20" dirty="0">
                <a:solidFill>
                  <a:srgbClr val="134F5C"/>
                </a:solidFill>
                <a:latin typeface="Verdana"/>
                <a:cs typeface="Verdana"/>
              </a:rPr>
              <a:t>e</a:t>
            </a:r>
            <a:r>
              <a:rPr sz="1500" spc="-30" dirty="0">
                <a:solidFill>
                  <a:srgbClr val="134F5C"/>
                </a:solidFill>
                <a:latin typeface="Verdana"/>
                <a:cs typeface="Verdana"/>
              </a:rPr>
              <a:t>r</a:t>
            </a:r>
            <a:r>
              <a:rPr sz="1500" spc="40" dirty="0">
                <a:solidFill>
                  <a:srgbClr val="134F5C"/>
                </a:solidFill>
                <a:latin typeface="Verdana"/>
                <a:cs typeface="Verdana"/>
              </a:rPr>
              <a:t>ms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134F5C"/>
                </a:solidFill>
                <a:latin typeface="Verdana"/>
                <a:cs typeface="Verdana"/>
              </a:rPr>
              <a:t>of</a:t>
            </a:r>
            <a:r>
              <a:rPr sz="1500" spc="-135" dirty="0">
                <a:solidFill>
                  <a:srgbClr val="134F5C"/>
                </a:solidFill>
                <a:latin typeface="Verdana"/>
                <a:cs typeface="Verdana"/>
              </a:rPr>
              <a:t> </a:t>
            </a:r>
            <a:r>
              <a:rPr sz="1500" spc="-35" dirty="0">
                <a:solidFill>
                  <a:srgbClr val="134F5C"/>
                </a:solidFill>
                <a:latin typeface="Verdana"/>
                <a:cs typeface="Verdana"/>
              </a:rPr>
              <a:t>title.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4487B-5297-B46A-CEC2-41347E81B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43000"/>
            <a:ext cx="571500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1291</Words>
  <Application>Microsoft Office PowerPoint</Application>
  <PresentationFormat>On-screen Show (16:9)</PresentationFormat>
  <Paragraphs>176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MS PGothic</vt:lpstr>
      <vt:lpstr>Arial</vt:lpstr>
      <vt:lpstr>Calibri</vt:lpstr>
      <vt:lpstr>Microsoft Sans Serif</vt:lpstr>
      <vt:lpstr>Tahoma</vt:lpstr>
      <vt:lpstr>Verdana</vt:lpstr>
      <vt:lpstr>Wingdings</vt:lpstr>
      <vt:lpstr>Office Theme</vt:lpstr>
      <vt:lpstr>Capstone Project - 4 NETFLIX MOVIES AND TV SHOWS  CLUSTERING</vt:lpstr>
      <vt:lpstr>APPROACH OVERVIEW</vt:lpstr>
      <vt:lpstr>PowerPoint Presentation</vt:lpstr>
      <vt:lpstr>PROBLEM STATEMENT &amp; OBJECTIVE</vt:lpstr>
      <vt:lpstr>DATA DESCRIPTION</vt:lpstr>
      <vt:lpstr>ATTRIBUTES</vt:lpstr>
      <vt:lpstr>DATA CLEANING</vt:lpstr>
      <vt:lpstr>EXPLORATORY DATA ANALYSIS</vt:lpstr>
      <vt:lpstr>TV SHOWS OR MOVIES?</vt:lpstr>
      <vt:lpstr>RATINGS ON NETFLIX</vt:lpstr>
      <vt:lpstr>RATING ANALYSIS ON NETFLIX TITLES BY TYPE</vt:lpstr>
      <vt:lpstr>CONTENT ADDED EACH YEARLY, MONTHLY</vt:lpstr>
      <vt:lpstr>TREEMAP OF TOP 20 FILMSTARS AND THEIR MOVIE COUNTS</vt:lpstr>
      <vt:lpstr>COUNTRIES WITH MOST CONTENT AVAILABLE</vt:lpstr>
      <vt:lpstr>POPULAR GENRES</vt:lpstr>
      <vt:lpstr>CONTENT RELEASED OVER THE YEAR BY CONTENT TYPE</vt:lpstr>
      <vt:lpstr>TOP 10 DIRECTORS ON NETFLIX WITH THE MOST RELEASES?</vt:lpstr>
      <vt:lpstr>TOP ACTORS ON NETFLIX MOVIES BASED ON THE  NUMBER OF TITLES</vt:lpstr>
      <vt:lpstr>NETFLIX BY TITLES DESCRIPTION ON  MOVIES: GENRES</vt:lpstr>
      <vt:lpstr>CLUSTERING DATASET</vt:lpstr>
      <vt:lpstr>TEXT PRE-PROCESSING</vt:lpstr>
      <vt:lpstr>Data Preprocessing</vt:lpstr>
      <vt:lpstr>SILHOUETTE SCORE</vt:lpstr>
      <vt:lpstr>ELBOW METHOD</vt:lpstr>
      <vt:lpstr>DIMENSIONALITY REDUCTION</vt:lpstr>
      <vt:lpstr>FUTURE SCOPE!</vt:lpstr>
      <vt:lpstr>CONCLUSION: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Presentation.pptx</dc:title>
  <cp:lastModifiedBy>Saaquib Mustafa</cp:lastModifiedBy>
  <cp:revision>1</cp:revision>
  <dcterms:created xsi:type="dcterms:W3CDTF">2022-12-11T15:03:52Z</dcterms:created>
  <dcterms:modified xsi:type="dcterms:W3CDTF">2022-12-11T17:22:37Z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